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8288000" cy="10287000"/>
  <p:notesSz cx="6858000" cy="9144000"/>
  <p:embeddedFontLst>
    <p:embeddedFont>
      <p:font typeface="DM Sans" pitchFamily="2" charset="0"/>
      <p:regular r:id="rId32"/>
    </p:embeddedFont>
    <p:embeddedFont>
      <p:font typeface="DM Sans Bold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1380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sv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03.07.2024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לדבר על URL גם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colab.research.google.com/github/EitanBakirov/Economics-Data-Science/blob/main/Web_Scraping_and_APIs.ipynb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realpython.github.io/fake-jobs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hyperlink" Target="https://docs.github.com/en/rest?apiVersion=2022-11-28" TargetMode="Externa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8.png"/><Relationship Id="rId7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31.png"/><Relationship Id="rId4" Type="http://schemas.openxmlformats.org/officeDocument/2006/relationships/image" Target="../media/image4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54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12" Type="http://schemas.openxmlformats.org/officeDocument/2006/relationships/image" Target="../media/image5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11" Type="http://schemas.openxmlformats.org/officeDocument/2006/relationships/image" Target="../media/image52.svg"/><Relationship Id="rId5" Type="http://schemas.openxmlformats.org/officeDocument/2006/relationships/image" Target="../media/image48.png"/><Relationship Id="rId15" Type="http://schemas.openxmlformats.org/officeDocument/2006/relationships/hyperlink" Target="https://colab.research.google.com/github/EitanBakirov/Economics-Data-Science/blob/main/Web_Scraping_and_APIs.ipynb" TargetMode="External"/><Relationship Id="rId10" Type="http://schemas.openxmlformats.org/officeDocument/2006/relationships/image" Target="../media/image51.png"/><Relationship Id="rId4" Type="http://schemas.openxmlformats.org/officeDocument/2006/relationships/image" Target="../media/image47.png"/><Relationship Id="rId9" Type="http://schemas.openxmlformats.org/officeDocument/2006/relationships/image" Target="../media/image13.png"/><Relationship Id="rId14" Type="http://schemas.openxmlformats.org/officeDocument/2006/relationships/image" Target="../media/image5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realpython.github.io/fake-jobs/" TargetMode="Externa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realpython.github.io/fake-job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74519" y="2156390"/>
            <a:ext cx="10725529" cy="2402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59"/>
              </a:lnSpc>
            </a:pPr>
            <a:r>
              <a:rPr lang="en-US" sz="69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 </a:t>
            </a:r>
          </a:p>
          <a:p>
            <a:pPr algn="ctr">
              <a:lnSpc>
                <a:spcPts val="9659"/>
              </a:lnSpc>
            </a:pPr>
            <a:r>
              <a:rPr lang="en-US" sz="69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&amp; APIs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691781" y="4631055"/>
            <a:ext cx="3091007" cy="512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0"/>
              </a:lnSpc>
            </a:pPr>
            <a:r>
              <a:rPr lang="en-US" sz="3000" u="sng">
                <a:solidFill>
                  <a:srgbClr val="5271FF"/>
                </a:solidFill>
                <a:latin typeface="DM Sans Bold"/>
                <a:ea typeface="DM Sans Bold"/>
                <a:cs typeface="DM Sans Bold"/>
                <a:sym typeface="DM Sans Bold"/>
                <a:hlinkClick r:id="rId2" tooltip="https://colab.research.google.com/github/EitanBakirov/Economics-Data-Science/blob/main/Web_Scraping_and_APIs.ipynb"/>
              </a:rPr>
              <a:t>Colab Notebook</a:t>
            </a:r>
          </a:p>
        </p:txBody>
      </p:sp>
      <p:grpSp>
        <p:nvGrpSpPr>
          <p:cNvPr id="4" name="Group 4"/>
          <p:cNvGrpSpPr/>
          <p:nvPr/>
        </p:nvGrpSpPr>
        <p:grpSpPr>
          <a:xfrm rot="1330665">
            <a:off x="817426" y="2039403"/>
            <a:ext cx="6429304" cy="11312343"/>
            <a:chOff x="0" y="0"/>
            <a:chExt cx="660400" cy="11619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161972"/>
            </a:xfrm>
            <a:custGeom>
              <a:avLst/>
              <a:gdLst/>
              <a:ahLst/>
              <a:cxnLst/>
              <a:rect l="l" t="t" r="r" b="b"/>
              <a:pathLst>
                <a:path w="660400" h="1161972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6258"/>
                  </a:cubicBezTo>
                  <a:lnTo>
                    <a:pt x="660400" y="1161972"/>
                  </a:lnTo>
                  <a:lnTo>
                    <a:pt x="0" y="1161972"/>
                  </a:lnTo>
                  <a:lnTo>
                    <a:pt x="0" y="33687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69B0BF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8425"/>
              <a:ext cx="660400" cy="10635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2170"/>
                </a:lnSpc>
              </a:pPr>
              <a:endParaRPr/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2471809" y="3194881"/>
            <a:ext cx="4751422" cy="4751422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655320" y="655320"/>
              <a:ext cx="5039360" cy="5039360"/>
            </a:xfrm>
            <a:custGeom>
              <a:avLst/>
              <a:gdLst/>
              <a:ahLst/>
              <a:cxnLst/>
              <a:rect l="l" t="t" r="r" b="b"/>
              <a:pathLst>
                <a:path w="5039360" h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3"/>
              <a:stretch>
                <a:fillRect t="-1263" b="-1263"/>
              </a:stretch>
            </a:blipFill>
          </p:spPr>
          <p:txBody>
            <a:bodyPr/>
            <a:lstStyle/>
            <a:p>
              <a:endParaRPr lang="en-IL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FFFAEB"/>
            </a:solidFill>
          </p:spPr>
          <p:txBody>
            <a:bodyPr/>
            <a:lstStyle/>
            <a:p>
              <a:endParaRPr lang="en-IL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465292" y="8905932"/>
            <a:ext cx="2743372" cy="2743372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9708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L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9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4155067" y="8359197"/>
            <a:ext cx="3444982" cy="1036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140"/>
              </a:lnSpc>
            </a:pPr>
            <a:r>
              <a:rPr lang="he-IL" sz="3000" b="1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ים אלמוג</a:t>
            </a:r>
          </a:p>
          <a:p>
            <a:pPr algn="ctr" rtl="1">
              <a:lnSpc>
                <a:spcPts val="4140"/>
              </a:lnSpc>
            </a:pPr>
            <a:r>
              <a:rPr lang="he-IL" sz="3000" b="1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איתן בקירוב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805179" y="2263364"/>
            <a:ext cx="16133308" cy="7696370"/>
          </a:xfrm>
          <a:custGeom>
            <a:avLst/>
            <a:gdLst/>
            <a:ahLst/>
            <a:cxnLst/>
            <a:rect l="l" t="t" r="r" b="b"/>
            <a:pathLst>
              <a:path w="16133308" h="7696370">
                <a:moveTo>
                  <a:pt x="0" y="0"/>
                </a:moveTo>
                <a:lnTo>
                  <a:pt x="16133307" y="0"/>
                </a:lnTo>
                <a:lnTo>
                  <a:pt x="16133307" y="7696370"/>
                </a:lnTo>
                <a:lnTo>
                  <a:pt x="0" y="76963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0" y="-76200"/>
            <a:ext cx="4314261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318388"/>
            <a:ext cx="3892824" cy="596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0"/>
              </a:lnSpc>
            </a:pPr>
            <a:r>
              <a:rPr lang="en-US" sz="3500" u="sng">
                <a:solidFill>
                  <a:srgbClr val="5271FF"/>
                </a:solidFill>
                <a:latin typeface="DM Sans Bold"/>
                <a:ea typeface="DM Sans Bold"/>
                <a:cs typeface="DM Sans Bold"/>
                <a:sym typeface="DM Sans Bold"/>
                <a:hlinkClick r:id="rId4" tooltip="https://realpython.github.io/fake-jobs/"/>
              </a:rPr>
              <a:t>Fake Jobs Site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177886" y="895350"/>
            <a:ext cx="3081414" cy="542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671"/>
              </a:lnSpc>
            </a:pPr>
            <a:r>
              <a:rPr lang="he-IL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הצגת קוד המקור: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1989489" y="1622162"/>
            <a:ext cx="12356989" cy="7375482"/>
          </a:xfrm>
          <a:custGeom>
            <a:avLst/>
            <a:gdLst/>
            <a:ahLst/>
            <a:cxnLst/>
            <a:rect l="l" t="t" r="r" b="b"/>
            <a:pathLst>
              <a:path w="12356989" h="7375482">
                <a:moveTo>
                  <a:pt x="0" y="0"/>
                </a:moveTo>
                <a:lnTo>
                  <a:pt x="12356989" y="0"/>
                </a:lnTo>
                <a:lnTo>
                  <a:pt x="12356989" y="7375482"/>
                </a:lnTo>
                <a:lnTo>
                  <a:pt x="0" y="73754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0" y="-76200"/>
            <a:ext cx="4314261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5" name="Freeform 5"/>
          <p:cNvSpPr/>
          <p:nvPr/>
        </p:nvSpPr>
        <p:spPr>
          <a:xfrm>
            <a:off x="13176816" y="1622162"/>
            <a:ext cx="1169662" cy="351736"/>
          </a:xfrm>
          <a:custGeom>
            <a:avLst/>
            <a:gdLst/>
            <a:ahLst/>
            <a:cxnLst/>
            <a:rect l="l" t="t" r="r" b="b"/>
            <a:pathLst>
              <a:path w="1169662" h="351736">
                <a:moveTo>
                  <a:pt x="0" y="0"/>
                </a:moveTo>
                <a:lnTo>
                  <a:pt x="1169662" y="0"/>
                </a:lnTo>
                <a:lnTo>
                  <a:pt x="1169662" y="351736"/>
                </a:lnTo>
                <a:lnTo>
                  <a:pt x="0" y="3517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6" name="Freeform 6"/>
          <p:cNvSpPr/>
          <p:nvPr/>
        </p:nvSpPr>
        <p:spPr>
          <a:xfrm>
            <a:off x="9544316" y="3933158"/>
            <a:ext cx="7796031" cy="871998"/>
          </a:xfrm>
          <a:custGeom>
            <a:avLst/>
            <a:gdLst/>
            <a:ahLst/>
            <a:cxnLst/>
            <a:rect l="l" t="t" r="r" b="b"/>
            <a:pathLst>
              <a:path w="7796031" h="871998">
                <a:moveTo>
                  <a:pt x="0" y="0"/>
                </a:moveTo>
                <a:lnTo>
                  <a:pt x="7796032" y="0"/>
                </a:lnTo>
                <a:lnTo>
                  <a:pt x="7796032" y="871998"/>
                </a:lnTo>
                <a:lnTo>
                  <a:pt x="0" y="8719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0263" t="-602817" b="-364561"/>
            </a:stretch>
          </a:blipFill>
          <a:ln w="38100" cap="sq">
            <a:solidFill>
              <a:srgbClr val="FF3131"/>
            </a:solidFill>
            <a:prstDash val="solid"/>
            <a:miter/>
          </a:ln>
        </p:spPr>
        <p:txBody>
          <a:bodyPr/>
          <a:lstStyle/>
          <a:p>
            <a:endParaRPr lang="en-IL"/>
          </a:p>
        </p:txBody>
      </p:sp>
      <p:sp>
        <p:nvSpPr>
          <p:cNvPr id="7" name="AutoShape 7"/>
          <p:cNvSpPr/>
          <p:nvPr/>
        </p:nvSpPr>
        <p:spPr>
          <a:xfrm>
            <a:off x="7217207" y="3641727"/>
            <a:ext cx="2758867" cy="727430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sp>
        <p:nvSpPr>
          <p:cNvPr id="8" name="TextBox 8"/>
          <p:cNvSpPr txBox="1"/>
          <p:nvPr/>
        </p:nvSpPr>
        <p:spPr>
          <a:xfrm>
            <a:off x="8764914" y="895350"/>
            <a:ext cx="8494386" cy="542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671"/>
              </a:lnSpc>
            </a:pPr>
            <a:r>
              <a:rPr lang="he-IL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שליפת כל המשרות מתוך עמוד ה</a:t>
            </a:r>
            <a:r>
              <a:rPr lang="en-US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HTML</a:t>
            </a:r>
            <a:r>
              <a:rPr lang="ar-EG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:</a:t>
            </a:r>
          </a:p>
        </p:txBody>
      </p:sp>
      <p:sp>
        <p:nvSpPr>
          <p:cNvPr id="9" name="Freeform 9"/>
          <p:cNvSpPr/>
          <p:nvPr/>
        </p:nvSpPr>
        <p:spPr>
          <a:xfrm>
            <a:off x="10576392" y="6021220"/>
            <a:ext cx="5731879" cy="3608391"/>
          </a:xfrm>
          <a:custGeom>
            <a:avLst/>
            <a:gdLst/>
            <a:ahLst/>
            <a:cxnLst/>
            <a:rect l="l" t="t" r="r" b="b"/>
            <a:pathLst>
              <a:path w="5731879" h="3608391">
                <a:moveTo>
                  <a:pt x="0" y="0"/>
                </a:moveTo>
                <a:lnTo>
                  <a:pt x="5731880" y="0"/>
                </a:lnTo>
                <a:lnTo>
                  <a:pt x="5731880" y="3608391"/>
                </a:lnTo>
                <a:lnTo>
                  <a:pt x="0" y="36083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0" name="Freeform 10"/>
          <p:cNvSpPr/>
          <p:nvPr/>
        </p:nvSpPr>
        <p:spPr>
          <a:xfrm>
            <a:off x="15469172" y="6021220"/>
            <a:ext cx="839100" cy="252331"/>
          </a:xfrm>
          <a:custGeom>
            <a:avLst/>
            <a:gdLst/>
            <a:ahLst/>
            <a:cxnLst/>
            <a:rect l="l" t="t" r="r" b="b"/>
            <a:pathLst>
              <a:path w="839100" h="252331">
                <a:moveTo>
                  <a:pt x="0" y="0"/>
                </a:moveTo>
                <a:lnTo>
                  <a:pt x="839100" y="0"/>
                </a:lnTo>
                <a:lnTo>
                  <a:pt x="839100" y="252331"/>
                </a:lnTo>
                <a:lnTo>
                  <a:pt x="0" y="2523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1765135" y="1348395"/>
            <a:ext cx="14511309" cy="7747101"/>
          </a:xfrm>
          <a:custGeom>
            <a:avLst/>
            <a:gdLst/>
            <a:ahLst/>
            <a:cxnLst/>
            <a:rect l="l" t="t" r="r" b="b"/>
            <a:pathLst>
              <a:path w="14511309" h="7747101">
                <a:moveTo>
                  <a:pt x="0" y="0"/>
                </a:moveTo>
                <a:lnTo>
                  <a:pt x="14511309" y="0"/>
                </a:lnTo>
                <a:lnTo>
                  <a:pt x="14511309" y="7747101"/>
                </a:lnTo>
                <a:lnTo>
                  <a:pt x="0" y="77471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0" y="-76200"/>
            <a:ext cx="4314261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764914" y="690944"/>
            <a:ext cx="8494386" cy="542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671"/>
              </a:lnSpc>
            </a:pPr>
            <a:r>
              <a:rPr lang="he-IL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ייעול השליפה - מעבר על כל הנתונים של כל משרה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2784038" y="1211943"/>
            <a:ext cx="13158844" cy="8046357"/>
          </a:xfrm>
          <a:custGeom>
            <a:avLst/>
            <a:gdLst/>
            <a:ahLst/>
            <a:cxnLst/>
            <a:rect l="l" t="t" r="r" b="b"/>
            <a:pathLst>
              <a:path w="13158844" h="8046357">
                <a:moveTo>
                  <a:pt x="0" y="0"/>
                </a:moveTo>
                <a:lnTo>
                  <a:pt x="13158845" y="0"/>
                </a:lnTo>
                <a:lnTo>
                  <a:pt x="13158845" y="8046357"/>
                </a:lnTo>
                <a:lnTo>
                  <a:pt x="0" y="80463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0" y="-76200"/>
            <a:ext cx="4314261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5" name="Freeform 5"/>
          <p:cNvSpPr/>
          <p:nvPr/>
        </p:nvSpPr>
        <p:spPr>
          <a:xfrm>
            <a:off x="14773221" y="3526815"/>
            <a:ext cx="1169662" cy="351736"/>
          </a:xfrm>
          <a:custGeom>
            <a:avLst/>
            <a:gdLst/>
            <a:ahLst/>
            <a:cxnLst/>
            <a:rect l="l" t="t" r="r" b="b"/>
            <a:pathLst>
              <a:path w="1169662" h="351736">
                <a:moveTo>
                  <a:pt x="0" y="0"/>
                </a:moveTo>
                <a:lnTo>
                  <a:pt x="1169662" y="0"/>
                </a:lnTo>
                <a:lnTo>
                  <a:pt x="1169662" y="351736"/>
                </a:lnTo>
                <a:lnTo>
                  <a:pt x="0" y="3517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6" name="TextBox 6"/>
          <p:cNvSpPr txBox="1"/>
          <p:nvPr/>
        </p:nvSpPr>
        <p:spPr>
          <a:xfrm>
            <a:off x="8973775" y="349883"/>
            <a:ext cx="8494386" cy="542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671"/>
              </a:lnSpc>
            </a:pPr>
            <a:r>
              <a:rPr lang="he-IL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שליפת כל הפרטים של כל המשרות מתוך עמוד ה</a:t>
            </a:r>
            <a:r>
              <a:rPr lang="en-US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HTML</a:t>
            </a:r>
            <a:r>
              <a:rPr lang="ar-EG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: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1391548" y="1875820"/>
            <a:ext cx="15504904" cy="6535359"/>
          </a:xfrm>
          <a:custGeom>
            <a:avLst/>
            <a:gdLst/>
            <a:ahLst/>
            <a:cxnLst/>
            <a:rect l="l" t="t" r="r" b="b"/>
            <a:pathLst>
              <a:path w="15504904" h="6535359">
                <a:moveTo>
                  <a:pt x="0" y="0"/>
                </a:moveTo>
                <a:lnTo>
                  <a:pt x="15504904" y="0"/>
                </a:lnTo>
                <a:lnTo>
                  <a:pt x="15504904" y="6535360"/>
                </a:lnTo>
                <a:lnTo>
                  <a:pt x="0" y="65353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0" y="-76200"/>
            <a:ext cx="4314261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5" name="Freeform 5"/>
          <p:cNvSpPr/>
          <p:nvPr/>
        </p:nvSpPr>
        <p:spPr>
          <a:xfrm>
            <a:off x="15726790" y="1875820"/>
            <a:ext cx="1169662" cy="351736"/>
          </a:xfrm>
          <a:custGeom>
            <a:avLst/>
            <a:gdLst/>
            <a:ahLst/>
            <a:cxnLst/>
            <a:rect l="l" t="t" r="r" b="b"/>
            <a:pathLst>
              <a:path w="1169662" h="351736">
                <a:moveTo>
                  <a:pt x="0" y="0"/>
                </a:moveTo>
                <a:lnTo>
                  <a:pt x="1169662" y="0"/>
                </a:lnTo>
                <a:lnTo>
                  <a:pt x="1169662" y="351736"/>
                </a:lnTo>
                <a:lnTo>
                  <a:pt x="0" y="3517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6" name="TextBox 6"/>
          <p:cNvSpPr txBox="1"/>
          <p:nvPr/>
        </p:nvSpPr>
        <p:spPr>
          <a:xfrm>
            <a:off x="8764914" y="895350"/>
            <a:ext cx="8494386" cy="542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671"/>
              </a:lnSpc>
            </a:pPr>
            <a:r>
              <a:rPr lang="he-IL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שמירת כל הנתונים בטבלה ייעודית: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1547049" y="1359068"/>
            <a:ext cx="15193903" cy="8073282"/>
          </a:xfrm>
          <a:custGeom>
            <a:avLst/>
            <a:gdLst/>
            <a:ahLst/>
            <a:cxnLst/>
            <a:rect l="l" t="t" r="r" b="b"/>
            <a:pathLst>
              <a:path w="15193903" h="8073282">
                <a:moveTo>
                  <a:pt x="0" y="0"/>
                </a:moveTo>
                <a:lnTo>
                  <a:pt x="15193902" y="0"/>
                </a:lnTo>
                <a:lnTo>
                  <a:pt x="15193902" y="8073283"/>
                </a:lnTo>
                <a:lnTo>
                  <a:pt x="0" y="80732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en-IL"/>
          </a:p>
        </p:txBody>
      </p:sp>
      <p:sp>
        <p:nvSpPr>
          <p:cNvPr id="4" name="Freeform 4"/>
          <p:cNvSpPr/>
          <p:nvPr/>
        </p:nvSpPr>
        <p:spPr>
          <a:xfrm>
            <a:off x="16070992" y="1028700"/>
            <a:ext cx="865364" cy="968336"/>
          </a:xfrm>
          <a:custGeom>
            <a:avLst/>
            <a:gdLst/>
            <a:ahLst/>
            <a:cxnLst/>
            <a:rect l="l" t="t" r="r" b="b"/>
            <a:pathLst>
              <a:path w="865364" h="968336">
                <a:moveTo>
                  <a:pt x="0" y="0"/>
                </a:moveTo>
                <a:lnTo>
                  <a:pt x="865363" y="0"/>
                </a:lnTo>
                <a:lnTo>
                  <a:pt x="865363" y="968336"/>
                </a:lnTo>
                <a:lnTo>
                  <a:pt x="0" y="9683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5" name="TextBox 5"/>
          <p:cNvSpPr txBox="1"/>
          <p:nvPr/>
        </p:nvSpPr>
        <p:spPr>
          <a:xfrm>
            <a:off x="0" y="-76200"/>
            <a:ext cx="4314261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6" name="Freeform 6"/>
          <p:cNvSpPr/>
          <p:nvPr/>
        </p:nvSpPr>
        <p:spPr>
          <a:xfrm>
            <a:off x="442034" y="1028700"/>
            <a:ext cx="8097214" cy="2320750"/>
          </a:xfrm>
          <a:custGeom>
            <a:avLst/>
            <a:gdLst/>
            <a:ahLst/>
            <a:cxnLst/>
            <a:rect l="l" t="t" r="r" b="b"/>
            <a:pathLst>
              <a:path w="8097214" h="2320750">
                <a:moveTo>
                  <a:pt x="0" y="0"/>
                </a:moveTo>
                <a:lnTo>
                  <a:pt x="8097214" y="0"/>
                </a:lnTo>
                <a:lnTo>
                  <a:pt x="8097214" y="2320750"/>
                </a:lnTo>
                <a:lnTo>
                  <a:pt x="0" y="23207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38100" cap="sq">
            <a:solidFill>
              <a:srgbClr val="FF3131"/>
            </a:solidFill>
            <a:prstDash val="solid"/>
            <a:miter/>
          </a:ln>
        </p:spPr>
        <p:txBody>
          <a:bodyPr/>
          <a:lstStyle/>
          <a:p>
            <a:endParaRPr lang="en-IL"/>
          </a:p>
        </p:txBody>
      </p:sp>
      <p:sp>
        <p:nvSpPr>
          <p:cNvPr id="7" name="Freeform 7"/>
          <p:cNvSpPr/>
          <p:nvPr/>
        </p:nvSpPr>
        <p:spPr>
          <a:xfrm>
            <a:off x="7338539" y="2641656"/>
            <a:ext cx="1169662" cy="351736"/>
          </a:xfrm>
          <a:custGeom>
            <a:avLst/>
            <a:gdLst/>
            <a:ahLst/>
            <a:cxnLst/>
            <a:rect l="l" t="t" r="r" b="b"/>
            <a:pathLst>
              <a:path w="1169662" h="351736">
                <a:moveTo>
                  <a:pt x="0" y="0"/>
                </a:moveTo>
                <a:lnTo>
                  <a:pt x="1169662" y="0"/>
                </a:lnTo>
                <a:lnTo>
                  <a:pt x="1169662" y="351736"/>
                </a:lnTo>
                <a:lnTo>
                  <a:pt x="0" y="3517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8" name="TextBox 8"/>
          <p:cNvSpPr txBox="1"/>
          <p:nvPr/>
        </p:nvSpPr>
        <p:spPr>
          <a:xfrm>
            <a:off x="8764914" y="145477"/>
            <a:ext cx="8494386" cy="542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671"/>
              </a:lnSpc>
            </a:pPr>
            <a:r>
              <a:rPr lang="he-IL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שמירת הטבלה בקובץ </a:t>
            </a:r>
            <a:r>
              <a:rPr lang="en-US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Excel</a:t>
            </a:r>
            <a:r>
              <a:rPr lang="ar-EG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: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TextBox 3"/>
          <p:cNvSpPr txBox="1"/>
          <p:nvPr/>
        </p:nvSpPr>
        <p:spPr>
          <a:xfrm>
            <a:off x="3938733" y="3894514"/>
            <a:ext cx="9815307" cy="1594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015"/>
              </a:lnSpc>
            </a:pPr>
            <a:r>
              <a:rPr lang="en-US" sz="943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APIs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58324" y="5443767"/>
            <a:ext cx="13171353" cy="3532425"/>
          </a:xfrm>
          <a:custGeom>
            <a:avLst/>
            <a:gdLst/>
            <a:ahLst/>
            <a:cxnLst/>
            <a:rect l="l" t="t" r="r" b="b"/>
            <a:pathLst>
              <a:path w="13171353" h="3532425">
                <a:moveTo>
                  <a:pt x="0" y="0"/>
                </a:moveTo>
                <a:lnTo>
                  <a:pt x="13171352" y="0"/>
                </a:lnTo>
                <a:lnTo>
                  <a:pt x="13171352" y="3532425"/>
                </a:lnTo>
                <a:lnTo>
                  <a:pt x="0" y="35324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TextBox 3"/>
          <p:cNvSpPr txBox="1"/>
          <p:nvPr/>
        </p:nvSpPr>
        <p:spPr>
          <a:xfrm>
            <a:off x="3813436" y="718478"/>
            <a:ext cx="9815307" cy="1467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50"/>
              </a:lnSpc>
            </a:pPr>
            <a:r>
              <a:rPr lang="en-US" sz="873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API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39190" y="2236416"/>
            <a:ext cx="13623788" cy="553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4"/>
              </a:lnSpc>
            </a:pPr>
            <a:r>
              <a:rPr lang="en-US" sz="33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Application Programming Interface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62215" y="3179247"/>
            <a:ext cx="15567079" cy="1250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r" rtl="1">
              <a:lnSpc>
                <a:spcPts val="3311"/>
              </a:lnSpc>
              <a:buFont typeface="Arial"/>
              <a:buChar char="•"/>
            </a:pPr>
            <a:r>
              <a:rPr lang="he-IL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“ממשק תכנות יישומים”</a:t>
            </a:r>
          </a:p>
          <a:p>
            <a:pPr marL="518160" lvl="1" indent="-259080" algn="r" rtl="1">
              <a:lnSpc>
                <a:spcPts val="3311"/>
              </a:lnSpc>
              <a:buFont typeface="Arial"/>
              <a:buChar char="•"/>
            </a:pPr>
            <a:r>
              <a:rPr lang="he-IL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אוסף של פרוטוקולים וכלים היוצרים ממשק לתיווך בין מערכות תוכנה שונות.</a:t>
            </a:r>
          </a:p>
          <a:p>
            <a:pPr marL="518160" lvl="1" indent="-259080" algn="r" rtl="1">
              <a:lnSpc>
                <a:spcPts val="3311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API</a:t>
            </a:r>
            <a:r>
              <a:rPr lang="ar-EG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</a:t>
            </a:r>
            <a:r>
              <a:rPr lang="he-IL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מאפשר גישה נוחה ומהירה למידע של שירות חיצוני, בדרך כלל באמצעות קוד.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2764448" y="3540510"/>
            <a:ext cx="12903826" cy="4820445"/>
          </a:xfrm>
          <a:custGeom>
            <a:avLst/>
            <a:gdLst/>
            <a:ahLst/>
            <a:cxnLst/>
            <a:rect l="l" t="t" r="r" b="b"/>
            <a:pathLst>
              <a:path w="12903826" h="4820445">
                <a:moveTo>
                  <a:pt x="0" y="0"/>
                </a:moveTo>
                <a:lnTo>
                  <a:pt x="12903825" y="0"/>
                </a:lnTo>
                <a:lnTo>
                  <a:pt x="12903825" y="4820445"/>
                </a:lnTo>
                <a:lnTo>
                  <a:pt x="0" y="48204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0" y="-76200"/>
            <a:ext cx="1933960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API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298856" y="2144485"/>
            <a:ext cx="12453748" cy="4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3734"/>
              </a:lnSpc>
            </a:pPr>
            <a:r>
              <a:rPr lang="he-IL" sz="2706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כשצוללים לתחום של </a:t>
            </a:r>
            <a:r>
              <a:rPr lang="en-US" sz="2706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APIs</a:t>
            </a:r>
            <a:r>
              <a:rPr lang="he-IL" sz="2706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, יש גישות רבות שמשיגות את אותה המטרה: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048547" y="239045"/>
            <a:ext cx="5239453" cy="973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8280"/>
              </a:lnSpc>
            </a:pPr>
            <a:r>
              <a:rPr lang="he-IL" sz="600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כלים וספריות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2381921" y="1590027"/>
            <a:ext cx="13524158" cy="7106945"/>
          </a:xfrm>
          <a:custGeom>
            <a:avLst/>
            <a:gdLst/>
            <a:ahLst/>
            <a:cxnLst/>
            <a:rect l="l" t="t" r="r" b="b"/>
            <a:pathLst>
              <a:path w="13524158" h="7106945">
                <a:moveTo>
                  <a:pt x="0" y="0"/>
                </a:moveTo>
                <a:lnTo>
                  <a:pt x="13524158" y="0"/>
                </a:lnTo>
                <a:lnTo>
                  <a:pt x="13524158" y="7106946"/>
                </a:lnTo>
                <a:lnTo>
                  <a:pt x="0" y="71069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12344806" y="239045"/>
            <a:ext cx="5943194" cy="973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8280"/>
              </a:lnSpc>
            </a:pPr>
            <a:r>
              <a:rPr lang="he-IL" sz="60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רכיבים מרכזיים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-76200"/>
            <a:ext cx="1933960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API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TextBox 3"/>
          <p:cNvSpPr txBox="1"/>
          <p:nvPr/>
        </p:nvSpPr>
        <p:spPr>
          <a:xfrm>
            <a:off x="13005474" y="2133002"/>
            <a:ext cx="4253826" cy="481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140"/>
              </a:lnSpc>
            </a:pPr>
            <a:r>
              <a:rPr lang="he-IL" sz="30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איך עושים את זה?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602150" y="686333"/>
            <a:ext cx="6282081" cy="1043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8876"/>
              </a:lnSpc>
            </a:pPr>
            <a:r>
              <a:rPr lang="he-IL" sz="6432" dirty="0">
                <a:solidFill>
                  <a:srgbClr val="232323"/>
                </a:solidFill>
                <a:latin typeface="DM Sans Bold"/>
                <a:ea typeface="DM Sans Bold"/>
                <a:sym typeface="DM Sans Bold"/>
                <a:rtl/>
              </a:rPr>
              <a:t>חילוץ נתונים</a:t>
            </a:r>
          </a:p>
        </p:txBody>
      </p:sp>
      <p:sp>
        <p:nvSpPr>
          <p:cNvPr id="5" name="Freeform 5"/>
          <p:cNvSpPr/>
          <p:nvPr/>
        </p:nvSpPr>
        <p:spPr>
          <a:xfrm>
            <a:off x="3032360" y="1777539"/>
            <a:ext cx="12223280" cy="4065849"/>
          </a:xfrm>
          <a:custGeom>
            <a:avLst/>
            <a:gdLst/>
            <a:ahLst/>
            <a:cxnLst/>
            <a:rect l="l" t="t" r="r" b="b"/>
            <a:pathLst>
              <a:path w="12223280" h="4065849">
                <a:moveTo>
                  <a:pt x="0" y="0"/>
                </a:moveTo>
                <a:lnTo>
                  <a:pt x="12223280" y="0"/>
                </a:lnTo>
                <a:lnTo>
                  <a:pt x="12223280" y="4065849"/>
                </a:lnTo>
                <a:lnTo>
                  <a:pt x="0" y="40658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6" name="Freeform 6"/>
          <p:cNvSpPr/>
          <p:nvPr/>
        </p:nvSpPr>
        <p:spPr>
          <a:xfrm>
            <a:off x="1352185" y="6909159"/>
            <a:ext cx="5903272" cy="1373950"/>
          </a:xfrm>
          <a:custGeom>
            <a:avLst/>
            <a:gdLst/>
            <a:ahLst/>
            <a:cxnLst/>
            <a:rect l="l" t="t" r="r" b="b"/>
            <a:pathLst>
              <a:path w="5903272" h="1373950">
                <a:moveTo>
                  <a:pt x="0" y="0"/>
                </a:moveTo>
                <a:lnTo>
                  <a:pt x="5903272" y="0"/>
                </a:lnTo>
                <a:lnTo>
                  <a:pt x="5903272" y="1373950"/>
                </a:lnTo>
                <a:lnTo>
                  <a:pt x="0" y="13739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7" name="Freeform 7"/>
          <p:cNvSpPr/>
          <p:nvPr/>
        </p:nvSpPr>
        <p:spPr>
          <a:xfrm>
            <a:off x="1143817" y="6824463"/>
            <a:ext cx="2808799" cy="1458647"/>
          </a:xfrm>
          <a:custGeom>
            <a:avLst/>
            <a:gdLst/>
            <a:ahLst/>
            <a:cxnLst/>
            <a:rect l="l" t="t" r="r" b="b"/>
            <a:pathLst>
              <a:path w="2808799" h="1458647">
                <a:moveTo>
                  <a:pt x="0" y="0"/>
                </a:moveTo>
                <a:lnTo>
                  <a:pt x="2808799" y="0"/>
                </a:lnTo>
                <a:lnTo>
                  <a:pt x="2808799" y="1458646"/>
                </a:lnTo>
                <a:lnTo>
                  <a:pt x="0" y="14586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8" name="Freeform 8"/>
          <p:cNvSpPr/>
          <p:nvPr/>
        </p:nvSpPr>
        <p:spPr>
          <a:xfrm>
            <a:off x="1537880" y="5612860"/>
            <a:ext cx="5531882" cy="1296299"/>
          </a:xfrm>
          <a:custGeom>
            <a:avLst/>
            <a:gdLst/>
            <a:ahLst/>
            <a:cxnLst/>
            <a:rect l="l" t="t" r="r" b="b"/>
            <a:pathLst>
              <a:path w="5531882" h="1296299">
                <a:moveTo>
                  <a:pt x="0" y="0"/>
                </a:moveTo>
                <a:lnTo>
                  <a:pt x="5531882" y="0"/>
                </a:lnTo>
                <a:lnTo>
                  <a:pt x="5531882" y="1296299"/>
                </a:lnTo>
                <a:lnTo>
                  <a:pt x="0" y="12962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9" name="TextBox 9"/>
          <p:cNvSpPr txBox="1"/>
          <p:nvPr/>
        </p:nvSpPr>
        <p:spPr>
          <a:xfrm>
            <a:off x="0" y="36793"/>
            <a:ext cx="2939262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6249"/>
              </a:lnSpc>
            </a:pPr>
            <a:r>
              <a:rPr lang="he-IL" sz="4528" dirty="0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  <a:rtl/>
              </a:rPr>
              <a:t>הקדמה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4388423" y="4260189"/>
            <a:ext cx="9511154" cy="4998111"/>
          </a:xfrm>
          <a:custGeom>
            <a:avLst/>
            <a:gdLst/>
            <a:ahLst/>
            <a:cxnLst/>
            <a:rect l="l" t="t" r="r" b="b"/>
            <a:pathLst>
              <a:path w="9511154" h="4998111">
                <a:moveTo>
                  <a:pt x="0" y="0"/>
                </a:moveTo>
                <a:lnTo>
                  <a:pt x="9511154" y="0"/>
                </a:lnTo>
                <a:lnTo>
                  <a:pt x="9511154" y="4998111"/>
                </a:lnTo>
                <a:lnTo>
                  <a:pt x="0" y="4998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14118566" y="2167320"/>
            <a:ext cx="3776167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0"/>
              </a:lnSpc>
            </a:pPr>
            <a:r>
              <a:rPr lang="en-US" sz="35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API Client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344806" y="239045"/>
            <a:ext cx="5943194" cy="973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8280"/>
              </a:lnSpc>
            </a:pPr>
            <a:r>
              <a:rPr lang="he-IL" sz="60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רכיבים מרכזיים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63212" y="2273881"/>
            <a:ext cx="12909110" cy="830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311"/>
              </a:lnSpc>
            </a:pPr>
            <a:r>
              <a:rPr lang="he-IL" sz="240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הצד שמבקש את המידע מהשרת.  יכול להיות מופעל על ידי פעולת משתמש, כמו לחיצה על כפתור, או על ידי אירוע חיצוני מאפליקציה.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-76200"/>
            <a:ext cx="1933960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API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TextBox 3"/>
          <p:cNvSpPr txBox="1"/>
          <p:nvPr/>
        </p:nvSpPr>
        <p:spPr>
          <a:xfrm>
            <a:off x="12666891" y="258095"/>
            <a:ext cx="5389778" cy="871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7175"/>
              </a:lnSpc>
            </a:pPr>
            <a:r>
              <a:rPr lang="he-IL" sz="5199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רכיבים מרכזיים</a:t>
            </a:r>
          </a:p>
        </p:txBody>
      </p:sp>
      <p:sp>
        <p:nvSpPr>
          <p:cNvPr id="4" name="Freeform 4"/>
          <p:cNvSpPr/>
          <p:nvPr/>
        </p:nvSpPr>
        <p:spPr>
          <a:xfrm>
            <a:off x="480734" y="3282563"/>
            <a:ext cx="10964996" cy="5907392"/>
          </a:xfrm>
          <a:custGeom>
            <a:avLst/>
            <a:gdLst/>
            <a:ahLst/>
            <a:cxnLst/>
            <a:rect l="l" t="t" r="r" b="b"/>
            <a:pathLst>
              <a:path w="10964996" h="5907392">
                <a:moveTo>
                  <a:pt x="0" y="0"/>
                </a:moveTo>
                <a:lnTo>
                  <a:pt x="10964996" y="0"/>
                </a:lnTo>
                <a:lnTo>
                  <a:pt x="10964996" y="5907392"/>
                </a:lnTo>
                <a:lnTo>
                  <a:pt x="0" y="59073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en-IL"/>
          </a:p>
        </p:txBody>
      </p:sp>
      <p:sp>
        <p:nvSpPr>
          <p:cNvPr id="5" name="Freeform 5"/>
          <p:cNvSpPr/>
          <p:nvPr/>
        </p:nvSpPr>
        <p:spPr>
          <a:xfrm>
            <a:off x="390772" y="2350941"/>
            <a:ext cx="950271" cy="803072"/>
          </a:xfrm>
          <a:custGeom>
            <a:avLst/>
            <a:gdLst/>
            <a:ahLst/>
            <a:cxnLst/>
            <a:rect l="l" t="t" r="r" b="b"/>
            <a:pathLst>
              <a:path w="950271" h="803072">
                <a:moveTo>
                  <a:pt x="0" y="0"/>
                </a:moveTo>
                <a:lnTo>
                  <a:pt x="950271" y="0"/>
                </a:lnTo>
                <a:lnTo>
                  <a:pt x="950271" y="803072"/>
                </a:lnTo>
                <a:lnTo>
                  <a:pt x="0" y="8030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6" name="TextBox 6"/>
          <p:cNvSpPr txBox="1"/>
          <p:nvPr/>
        </p:nvSpPr>
        <p:spPr>
          <a:xfrm>
            <a:off x="955870" y="2679911"/>
            <a:ext cx="3031383" cy="474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87"/>
              </a:lnSpc>
            </a:pPr>
            <a:r>
              <a:rPr lang="en-US" sz="2817" u="sng">
                <a:solidFill>
                  <a:srgbClr val="5271FF"/>
                </a:solidFill>
                <a:latin typeface="DM Sans Bold"/>
                <a:ea typeface="DM Sans Bold"/>
                <a:cs typeface="DM Sans Bold"/>
                <a:sym typeface="DM Sans Bold"/>
                <a:hlinkClick r:id="rId5" tooltip="https://docs.github.com/en/rest?apiVersion=2022-11-28"/>
              </a:rPr>
              <a:t>GitHub API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075726" y="1323003"/>
            <a:ext cx="12494853" cy="1027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 rtl="1">
              <a:lnSpc>
                <a:spcPts val="4830"/>
              </a:lnSpc>
              <a:spcBef>
                <a:spcPct val="0"/>
              </a:spcBef>
            </a:pPr>
            <a:r>
              <a:rPr lang="en-US" sz="35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API Request</a:t>
            </a:r>
            <a:r>
              <a:rPr lang="ar-EG" sz="35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   </a:t>
            </a:r>
          </a:p>
          <a:p>
            <a:pPr algn="r" rtl="1">
              <a:lnSpc>
                <a:spcPts val="3311"/>
              </a:lnSpc>
              <a:spcBef>
                <a:spcPct val="0"/>
              </a:spcBef>
            </a:pPr>
            <a:r>
              <a:rPr lang="he-IL" sz="2399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הלקוח שולח בקשה לנקודת הקצה של ה- </a:t>
            </a:r>
            <a:r>
              <a:rPr lang="en-US" sz="2399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API</a:t>
            </a:r>
            <a:r>
              <a:rPr lang="he-IL" sz="2399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, יחד עם כל הפרמטרים או הכותרות הנדרשות.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-76200"/>
            <a:ext cx="1933960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API</a:t>
            </a:r>
          </a:p>
        </p:txBody>
      </p:sp>
      <p:sp>
        <p:nvSpPr>
          <p:cNvPr id="9" name="Freeform 9"/>
          <p:cNvSpPr/>
          <p:nvPr/>
        </p:nvSpPr>
        <p:spPr>
          <a:xfrm>
            <a:off x="12273511" y="6852116"/>
            <a:ext cx="5664004" cy="2976434"/>
          </a:xfrm>
          <a:custGeom>
            <a:avLst/>
            <a:gdLst/>
            <a:ahLst/>
            <a:cxnLst/>
            <a:rect l="l" t="t" r="r" b="b"/>
            <a:pathLst>
              <a:path w="5664004" h="2976434">
                <a:moveTo>
                  <a:pt x="0" y="0"/>
                </a:moveTo>
                <a:lnTo>
                  <a:pt x="5664004" y="0"/>
                </a:lnTo>
                <a:lnTo>
                  <a:pt x="5664004" y="2976434"/>
                </a:lnTo>
                <a:lnTo>
                  <a:pt x="0" y="29764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778467" y="2871159"/>
            <a:ext cx="8211725" cy="5251603"/>
          </a:xfrm>
          <a:custGeom>
            <a:avLst/>
            <a:gdLst/>
            <a:ahLst/>
            <a:cxnLst/>
            <a:rect l="l" t="t" r="r" b="b"/>
            <a:pathLst>
              <a:path w="8211725" h="5251603">
                <a:moveTo>
                  <a:pt x="0" y="0"/>
                </a:moveTo>
                <a:lnTo>
                  <a:pt x="8211724" y="0"/>
                </a:lnTo>
                <a:lnTo>
                  <a:pt x="8211724" y="5251603"/>
                </a:lnTo>
                <a:lnTo>
                  <a:pt x="0" y="52516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76147"/>
            </a:stretch>
          </a:blipFill>
        </p:spPr>
        <p:txBody>
          <a:bodyPr/>
          <a:lstStyle/>
          <a:p>
            <a:endParaRPr lang="en-IL"/>
          </a:p>
        </p:txBody>
      </p:sp>
      <p:grpSp>
        <p:nvGrpSpPr>
          <p:cNvPr id="4" name="Group 4"/>
          <p:cNvGrpSpPr/>
          <p:nvPr/>
        </p:nvGrpSpPr>
        <p:grpSpPr>
          <a:xfrm>
            <a:off x="9602536" y="3355103"/>
            <a:ext cx="2061375" cy="987255"/>
            <a:chOff x="0" y="0"/>
            <a:chExt cx="390181" cy="18687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90181" cy="186870"/>
            </a:xfrm>
            <a:custGeom>
              <a:avLst/>
              <a:gdLst/>
              <a:ahLst/>
              <a:cxnLst/>
              <a:rect l="l" t="t" r="r" b="b"/>
              <a:pathLst>
                <a:path w="390181" h="186870">
                  <a:moveTo>
                    <a:pt x="30046" y="0"/>
                  </a:moveTo>
                  <a:lnTo>
                    <a:pt x="360136" y="0"/>
                  </a:lnTo>
                  <a:cubicBezTo>
                    <a:pt x="376729" y="0"/>
                    <a:pt x="390181" y="13452"/>
                    <a:pt x="390181" y="30046"/>
                  </a:cubicBezTo>
                  <a:lnTo>
                    <a:pt x="390181" y="156824"/>
                  </a:lnTo>
                  <a:cubicBezTo>
                    <a:pt x="390181" y="164793"/>
                    <a:pt x="387016" y="172435"/>
                    <a:pt x="381381" y="178070"/>
                  </a:cubicBezTo>
                  <a:cubicBezTo>
                    <a:pt x="375746" y="183704"/>
                    <a:pt x="368104" y="186870"/>
                    <a:pt x="360136" y="186870"/>
                  </a:cubicBezTo>
                  <a:lnTo>
                    <a:pt x="30046" y="186870"/>
                  </a:lnTo>
                  <a:cubicBezTo>
                    <a:pt x="13452" y="186870"/>
                    <a:pt x="0" y="173418"/>
                    <a:pt x="0" y="156824"/>
                  </a:cubicBezTo>
                  <a:lnTo>
                    <a:pt x="0" y="30046"/>
                  </a:lnTo>
                  <a:cubicBezTo>
                    <a:pt x="0" y="13452"/>
                    <a:pt x="13452" y="0"/>
                    <a:pt x="30046" y="0"/>
                  </a:cubicBezTo>
                  <a:close/>
                </a:path>
              </a:pathLst>
            </a:custGeom>
            <a:solidFill>
              <a:srgbClr val="FFFFFF"/>
            </a:solidFill>
            <a:ln w="127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IL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592435" y="4501989"/>
            <a:ext cx="2081576" cy="566542"/>
            <a:chOff x="0" y="0"/>
            <a:chExt cx="390181" cy="10619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90181" cy="106195"/>
            </a:xfrm>
            <a:custGeom>
              <a:avLst/>
              <a:gdLst/>
              <a:ahLst/>
              <a:cxnLst/>
              <a:rect l="l" t="t" r="r" b="b"/>
              <a:pathLst>
                <a:path w="390181" h="106195">
                  <a:moveTo>
                    <a:pt x="29754" y="0"/>
                  </a:moveTo>
                  <a:lnTo>
                    <a:pt x="360427" y="0"/>
                  </a:lnTo>
                  <a:cubicBezTo>
                    <a:pt x="376860" y="0"/>
                    <a:pt x="390181" y="13321"/>
                    <a:pt x="390181" y="29754"/>
                  </a:cubicBezTo>
                  <a:lnTo>
                    <a:pt x="390181" y="76441"/>
                  </a:lnTo>
                  <a:cubicBezTo>
                    <a:pt x="390181" y="84333"/>
                    <a:pt x="387046" y="91901"/>
                    <a:pt x="381467" y="97481"/>
                  </a:cubicBezTo>
                  <a:cubicBezTo>
                    <a:pt x="375887" y="103061"/>
                    <a:pt x="368318" y="106195"/>
                    <a:pt x="360427" y="106195"/>
                  </a:cubicBezTo>
                  <a:lnTo>
                    <a:pt x="29754" y="106195"/>
                  </a:lnTo>
                  <a:cubicBezTo>
                    <a:pt x="13321" y="106195"/>
                    <a:pt x="0" y="92874"/>
                    <a:pt x="0" y="76441"/>
                  </a:cubicBezTo>
                  <a:lnTo>
                    <a:pt x="0" y="29754"/>
                  </a:lnTo>
                  <a:cubicBezTo>
                    <a:pt x="0" y="21863"/>
                    <a:pt x="3135" y="14295"/>
                    <a:pt x="8715" y="8715"/>
                  </a:cubicBezTo>
                  <a:cubicBezTo>
                    <a:pt x="14295" y="3135"/>
                    <a:pt x="21863" y="0"/>
                    <a:pt x="29754" y="0"/>
                  </a:cubicBezTo>
                  <a:close/>
                </a:path>
              </a:pathLst>
            </a:custGeom>
            <a:solidFill>
              <a:srgbClr val="FFFFFF"/>
            </a:solidFill>
            <a:ln w="127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IL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602536" y="5431814"/>
            <a:ext cx="2061375" cy="561043"/>
            <a:chOff x="0" y="0"/>
            <a:chExt cx="390181" cy="10619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90181" cy="106195"/>
            </a:xfrm>
            <a:custGeom>
              <a:avLst/>
              <a:gdLst/>
              <a:ahLst/>
              <a:cxnLst/>
              <a:rect l="l" t="t" r="r" b="b"/>
              <a:pathLst>
                <a:path w="390181" h="106195">
                  <a:moveTo>
                    <a:pt x="30046" y="0"/>
                  </a:moveTo>
                  <a:lnTo>
                    <a:pt x="360136" y="0"/>
                  </a:lnTo>
                  <a:cubicBezTo>
                    <a:pt x="376729" y="0"/>
                    <a:pt x="390181" y="13452"/>
                    <a:pt x="390181" y="30046"/>
                  </a:cubicBezTo>
                  <a:lnTo>
                    <a:pt x="390181" y="76150"/>
                  </a:lnTo>
                  <a:cubicBezTo>
                    <a:pt x="390181" y="84118"/>
                    <a:pt x="387016" y="91761"/>
                    <a:pt x="381381" y="97395"/>
                  </a:cubicBezTo>
                  <a:cubicBezTo>
                    <a:pt x="375746" y="103030"/>
                    <a:pt x="368104" y="106195"/>
                    <a:pt x="360136" y="106195"/>
                  </a:cubicBezTo>
                  <a:lnTo>
                    <a:pt x="30046" y="106195"/>
                  </a:lnTo>
                  <a:cubicBezTo>
                    <a:pt x="13452" y="106195"/>
                    <a:pt x="0" y="92744"/>
                    <a:pt x="0" y="76150"/>
                  </a:cubicBezTo>
                  <a:lnTo>
                    <a:pt x="0" y="30046"/>
                  </a:lnTo>
                  <a:cubicBezTo>
                    <a:pt x="0" y="13452"/>
                    <a:pt x="13452" y="0"/>
                    <a:pt x="30046" y="0"/>
                  </a:cubicBezTo>
                  <a:close/>
                </a:path>
              </a:pathLst>
            </a:custGeom>
            <a:solidFill>
              <a:srgbClr val="FFFFFF"/>
            </a:solidFill>
            <a:ln w="127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IL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602536" y="6235168"/>
            <a:ext cx="2061375" cy="1961454"/>
            <a:chOff x="0" y="0"/>
            <a:chExt cx="390181" cy="37126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90181" cy="371268"/>
            </a:xfrm>
            <a:custGeom>
              <a:avLst/>
              <a:gdLst/>
              <a:ahLst/>
              <a:cxnLst/>
              <a:rect l="l" t="t" r="r" b="b"/>
              <a:pathLst>
                <a:path w="390181" h="371268">
                  <a:moveTo>
                    <a:pt x="30046" y="0"/>
                  </a:moveTo>
                  <a:lnTo>
                    <a:pt x="360136" y="0"/>
                  </a:lnTo>
                  <a:cubicBezTo>
                    <a:pt x="376729" y="0"/>
                    <a:pt x="390181" y="13452"/>
                    <a:pt x="390181" y="30046"/>
                  </a:cubicBezTo>
                  <a:lnTo>
                    <a:pt x="390181" y="341222"/>
                  </a:lnTo>
                  <a:cubicBezTo>
                    <a:pt x="390181" y="357816"/>
                    <a:pt x="376729" y="371268"/>
                    <a:pt x="360136" y="371268"/>
                  </a:cubicBezTo>
                  <a:lnTo>
                    <a:pt x="30046" y="371268"/>
                  </a:lnTo>
                  <a:cubicBezTo>
                    <a:pt x="22077" y="371268"/>
                    <a:pt x="14435" y="368103"/>
                    <a:pt x="8800" y="362468"/>
                  </a:cubicBezTo>
                  <a:cubicBezTo>
                    <a:pt x="3166" y="356833"/>
                    <a:pt x="0" y="349191"/>
                    <a:pt x="0" y="341222"/>
                  </a:cubicBezTo>
                  <a:lnTo>
                    <a:pt x="0" y="30046"/>
                  </a:lnTo>
                  <a:cubicBezTo>
                    <a:pt x="0" y="13452"/>
                    <a:pt x="13452" y="0"/>
                    <a:pt x="30046" y="0"/>
                  </a:cubicBezTo>
                  <a:close/>
                </a:path>
              </a:pathLst>
            </a:custGeom>
            <a:solidFill>
              <a:srgbClr val="FFFFFF"/>
            </a:solidFill>
            <a:ln w="127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IL"/>
            </a:p>
          </p:txBody>
        </p:sp>
      </p:grpSp>
      <p:sp>
        <p:nvSpPr>
          <p:cNvPr id="12" name="AutoShape 12"/>
          <p:cNvSpPr/>
          <p:nvPr/>
        </p:nvSpPr>
        <p:spPr>
          <a:xfrm flipV="1">
            <a:off x="6241283" y="3956499"/>
            <a:ext cx="3343909" cy="304043"/>
          </a:xfrm>
          <a:prstGeom prst="line">
            <a:avLst/>
          </a:prstGeom>
          <a:ln w="28575" cap="flat">
            <a:solidFill>
              <a:srgbClr val="E52155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sp>
        <p:nvSpPr>
          <p:cNvPr id="13" name="AutoShape 13"/>
          <p:cNvSpPr/>
          <p:nvPr/>
        </p:nvSpPr>
        <p:spPr>
          <a:xfrm flipV="1">
            <a:off x="3742412" y="4788009"/>
            <a:ext cx="5840895" cy="462421"/>
          </a:xfrm>
          <a:prstGeom prst="line">
            <a:avLst/>
          </a:prstGeom>
          <a:ln w="28575" cap="flat">
            <a:solidFill>
              <a:srgbClr val="E52155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sp>
        <p:nvSpPr>
          <p:cNvPr id="14" name="AutoShape 14"/>
          <p:cNvSpPr/>
          <p:nvPr/>
        </p:nvSpPr>
        <p:spPr>
          <a:xfrm flipV="1">
            <a:off x="2810960" y="5728820"/>
            <a:ext cx="6771374" cy="730317"/>
          </a:xfrm>
          <a:prstGeom prst="line">
            <a:avLst/>
          </a:prstGeom>
          <a:ln w="28575" cap="flat">
            <a:solidFill>
              <a:srgbClr val="E52155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sp>
        <p:nvSpPr>
          <p:cNvPr id="15" name="AutoShape 15"/>
          <p:cNvSpPr/>
          <p:nvPr/>
        </p:nvSpPr>
        <p:spPr>
          <a:xfrm flipV="1">
            <a:off x="3331095" y="7215895"/>
            <a:ext cx="6271441" cy="389010"/>
          </a:xfrm>
          <a:prstGeom prst="line">
            <a:avLst/>
          </a:prstGeom>
          <a:ln w="28575" cap="flat">
            <a:solidFill>
              <a:srgbClr val="E52155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sp>
        <p:nvSpPr>
          <p:cNvPr id="16" name="Freeform 16"/>
          <p:cNvSpPr/>
          <p:nvPr/>
        </p:nvSpPr>
        <p:spPr>
          <a:xfrm>
            <a:off x="12273511" y="6852116"/>
            <a:ext cx="5664004" cy="2976434"/>
          </a:xfrm>
          <a:custGeom>
            <a:avLst/>
            <a:gdLst/>
            <a:ahLst/>
            <a:cxnLst/>
            <a:rect l="l" t="t" r="r" b="b"/>
            <a:pathLst>
              <a:path w="5664004" h="2976434">
                <a:moveTo>
                  <a:pt x="0" y="0"/>
                </a:moveTo>
                <a:lnTo>
                  <a:pt x="5664004" y="0"/>
                </a:lnTo>
                <a:lnTo>
                  <a:pt x="5664004" y="2976434"/>
                </a:lnTo>
                <a:lnTo>
                  <a:pt x="0" y="2976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7" name="Freeform 17"/>
          <p:cNvSpPr/>
          <p:nvPr/>
        </p:nvSpPr>
        <p:spPr>
          <a:xfrm>
            <a:off x="7734063" y="2871241"/>
            <a:ext cx="1256128" cy="377738"/>
          </a:xfrm>
          <a:custGeom>
            <a:avLst/>
            <a:gdLst/>
            <a:ahLst/>
            <a:cxnLst/>
            <a:rect l="l" t="t" r="r" b="b"/>
            <a:pathLst>
              <a:path w="1256128" h="377738">
                <a:moveTo>
                  <a:pt x="0" y="0"/>
                </a:moveTo>
                <a:lnTo>
                  <a:pt x="1256128" y="0"/>
                </a:lnTo>
                <a:lnTo>
                  <a:pt x="1256128" y="377738"/>
                </a:lnTo>
                <a:lnTo>
                  <a:pt x="0" y="3777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8" name="TextBox 18"/>
          <p:cNvSpPr txBox="1"/>
          <p:nvPr/>
        </p:nvSpPr>
        <p:spPr>
          <a:xfrm>
            <a:off x="12139054" y="579388"/>
            <a:ext cx="5686284" cy="871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7176"/>
              </a:lnSpc>
            </a:pPr>
            <a:r>
              <a:rPr lang="he-IL" sz="520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רכיבים מרכזיים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841361" y="3412019"/>
            <a:ext cx="1583724" cy="848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15"/>
              </a:lnSpc>
            </a:pPr>
            <a:r>
              <a:rPr lang="en-US" sz="298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Endpoint</a:t>
            </a:r>
          </a:p>
          <a:p>
            <a:pPr algn="ctr">
              <a:lnSpc>
                <a:spcPts val="2680"/>
              </a:lnSpc>
              <a:spcBef>
                <a:spcPct val="0"/>
              </a:spcBef>
            </a:pPr>
            <a:r>
              <a:rPr lang="en-US" sz="194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(URL)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652162" y="4516972"/>
            <a:ext cx="1962123" cy="488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7"/>
              </a:lnSpc>
              <a:spcBef>
                <a:spcPct val="0"/>
              </a:spcBef>
            </a:pPr>
            <a:r>
              <a:rPr lang="en-US" sz="2911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Parameters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953612" y="5444048"/>
            <a:ext cx="1422818" cy="488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7"/>
              </a:lnSpc>
              <a:spcBef>
                <a:spcPct val="0"/>
              </a:spcBef>
            </a:pPr>
            <a:r>
              <a:rPr lang="en-US" sz="2911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Headers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972114" y="6256927"/>
            <a:ext cx="1341759" cy="1871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6"/>
              </a:lnSpc>
            </a:pPr>
            <a:r>
              <a:rPr lang="en-US" sz="293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Method</a:t>
            </a:r>
          </a:p>
          <a:p>
            <a:pPr algn="ctr">
              <a:lnSpc>
                <a:spcPts val="2767"/>
              </a:lnSpc>
            </a:pPr>
            <a:r>
              <a:rPr lang="en-US" sz="200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GET</a:t>
            </a:r>
          </a:p>
          <a:p>
            <a:pPr algn="ctr">
              <a:lnSpc>
                <a:spcPts val="2767"/>
              </a:lnSpc>
            </a:pPr>
            <a:r>
              <a:rPr lang="en-US" sz="200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POST</a:t>
            </a:r>
          </a:p>
          <a:p>
            <a:pPr algn="ctr">
              <a:lnSpc>
                <a:spcPts val="2767"/>
              </a:lnSpc>
            </a:pPr>
            <a:r>
              <a:rPr lang="en-US" sz="200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PUT</a:t>
            </a:r>
          </a:p>
          <a:p>
            <a:pPr algn="ctr">
              <a:lnSpc>
                <a:spcPts val="2767"/>
              </a:lnSpc>
              <a:spcBef>
                <a:spcPct val="0"/>
              </a:spcBef>
            </a:pPr>
            <a:r>
              <a:rPr lang="en-US" sz="200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DELETE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0" y="-76200"/>
            <a:ext cx="1933960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API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505455" y="1777958"/>
            <a:ext cx="12753845" cy="4526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726"/>
              </a:lnSpc>
            </a:pPr>
            <a:r>
              <a:rPr lang="he-IL" sz="2700" u="sng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מטרה:</a:t>
            </a:r>
            <a:r>
              <a:rPr lang="he-IL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שליפת מידע של הפרויקטים של </a:t>
            </a:r>
            <a:r>
              <a:rPr lang="en-US" sz="2700" dirty="0" err="1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EitanBakirov</a:t>
            </a:r>
            <a:r>
              <a:rPr lang="he-IL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מ-</a:t>
            </a:r>
            <a:r>
              <a:rPr lang="en-US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GitHub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405759" y="6664787"/>
            <a:ext cx="5964936" cy="3134574"/>
          </a:xfrm>
          <a:custGeom>
            <a:avLst/>
            <a:gdLst/>
            <a:ahLst/>
            <a:cxnLst/>
            <a:rect l="l" t="t" r="r" b="b"/>
            <a:pathLst>
              <a:path w="5964936" h="3134574">
                <a:moveTo>
                  <a:pt x="0" y="0"/>
                </a:moveTo>
                <a:lnTo>
                  <a:pt x="5964936" y="0"/>
                </a:lnTo>
                <a:lnTo>
                  <a:pt x="5964936" y="3134574"/>
                </a:lnTo>
                <a:lnTo>
                  <a:pt x="0" y="31345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Freeform 4"/>
          <p:cNvSpPr/>
          <p:nvPr/>
        </p:nvSpPr>
        <p:spPr>
          <a:xfrm>
            <a:off x="12249528" y="5583607"/>
            <a:ext cx="5146391" cy="3381101"/>
          </a:xfrm>
          <a:custGeom>
            <a:avLst/>
            <a:gdLst/>
            <a:ahLst/>
            <a:cxnLst/>
            <a:rect l="l" t="t" r="r" b="b"/>
            <a:pathLst>
              <a:path w="5146391" h="3381101">
                <a:moveTo>
                  <a:pt x="0" y="0"/>
                </a:moveTo>
                <a:lnTo>
                  <a:pt x="5146391" y="0"/>
                </a:lnTo>
                <a:lnTo>
                  <a:pt x="5146391" y="3381101"/>
                </a:lnTo>
                <a:lnTo>
                  <a:pt x="0" y="33811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5" name="Freeform 5"/>
          <p:cNvSpPr/>
          <p:nvPr/>
        </p:nvSpPr>
        <p:spPr>
          <a:xfrm>
            <a:off x="6793877" y="4591321"/>
            <a:ext cx="5036551" cy="4146933"/>
          </a:xfrm>
          <a:custGeom>
            <a:avLst/>
            <a:gdLst/>
            <a:ahLst/>
            <a:cxnLst/>
            <a:rect l="l" t="t" r="r" b="b"/>
            <a:pathLst>
              <a:path w="5036551" h="4146933">
                <a:moveTo>
                  <a:pt x="0" y="0"/>
                </a:moveTo>
                <a:lnTo>
                  <a:pt x="5036551" y="0"/>
                </a:lnTo>
                <a:lnTo>
                  <a:pt x="5036551" y="4146933"/>
                </a:lnTo>
                <a:lnTo>
                  <a:pt x="0" y="41469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752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6" name="TextBox 6"/>
          <p:cNvSpPr txBox="1"/>
          <p:nvPr/>
        </p:nvSpPr>
        <p:spPr>
          <a:xfrm>
            <a:off x="12660508" y="156972"/>
            <a:ext cx="5943194" cy="871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7175"/>
              </a:lnSpc>
            </a:pPr>
            <a:r>
              <a:rPr lang="he-IL" sz="5199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רכיבים מרכזיים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30498" y="1101493"/>
            <a:ext cx="4893874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0"/>
              </a:lnSpc>
            </a:pPr>
            <a:r>
              <a:rPr lang="en-US" sz="35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 Authentication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23632" y="1258465"/>
            <a:ext cx="12518347" cy="387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311"/>
              </a:lnSpc>
            </a:pPr>
            <a:r>
              <a:rPr lang="he-IL" sz="240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אימות חיוני כדי להבטיח שרק משתמשים מורשים יוכלו לגשת לנתונים ולשירותים או לתפעל אותם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96063" y="2098951"/>
            <a:ext cx="16428351" cy="2984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981"/>
              </a:lnSpc>
            </a:pPr>
            <a:r>
              <a:rPr lang="en-US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1</a:t>
            </a:r>
            <a:r>
              <a:rPr lang="ar-EG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. </a:t>
            </a:r>
            <a:r>
              <a:rPr lang="en-US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API keys</a:t>
            </a:r>
            <a:r>
              <a:rPr lang="ar-EG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-</a:t>
            </a:r>
            <a:r>
              <a:rPr lang="he-IL" sz="2199">
                <a:solidFill>
                  <a:srgbClr val="000000"/>
                </a:solidFill>
                <a:latin typeface="DM Sans"/>
                <a:ea typeface="DM Sans"/>
                <a:sym typeface="DM Sans"/>
                <a:rtl/>
              </a:rPr>
              <a:t> בדרך כלל רצף ארוך של ספרות ואותיות לכן מורכב יותר מסיסמאות רגילות, מה שהופך אותו למאובטח יותר.</a:t>
            </a:r>
          </a:p>
          <a:p>
            <a:pPr algn="r" rtl="1">
              <a:lnSpc>
                <a:spcPts val="3981"/>
              </a:lnSpc>
            </a:pPr>
            <a:r>
              <a:rPr lang="en-US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2</a:t>
            </a:r>
            <a:r>
              <a:rPr lang="ar-EG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. </a:t>
            </a:r>
            <a:r>
              <a:rPr lang="en-US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OAuth 2.0</a:t>
            </a:r>
            <a:r>
              <a:rPr lang="ar-EG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- </a:t>
            </a:r>
            <a:r>
              <a:rPr lang="he-IL" sz="2199">
                <a:solidFill>
                  <a:srgbClr val="000000"/>
                </a:solidFill>
                <a:latin typeface="DM Sans"/>
                <a:ea typeface="DM Sans"/>
                <a:sym typeface="DM Sans"/>
                <a:rtl/>
              </a:rPr>
              <a:t> מעניק גישה לאפליקציות צד שלישי לחשבונות שלך מבלי לשתף מידע רגיש.  </a:t>
            </a:r>
            <a:r>
              <a:rPr lang="en-US" sz="2199">
                <a:solidFill>
                  <a:srgbClr val="000000"/>
                </a:solidFill>
                <a:latin typeface="DM Sans"/>
                <a:ea typeface="DM Sans"/>
                <a:sym typeface="DM Sans"/>
              </a:rPr>
              <a:t>OAuth 2.0</a:t>
            </a:r>
            <a:r>
              <a:rPr lang="he-IL" sz="2199">
                <a:solidFill>
                  <a:srgbClr val="000000"/>
                </a:solidFill>
                <a:latin typeface="DM Sans"/>
                <a:ea typeface="DM Sans"/>
                <a:sym typeface="DM Sans"/>
                <a:rtl/>
              </a:rPr>
              <a:t> מורכב יותר מאשר מפתחות </a:t>
            </a:r>
            <a:r>
              <a:rPr lang="en-US" sz="2199">
                <a:solidFill>
                  <a:srgbClr val="000000"/>
                </a:solidFill>
                <a:latin typeface="DM Sans"/>
                <a:ea typeface="DM Sans"/>
                <a:sym typeface="DM Sans"/>
              </a:rPr>
              <a:t>API</a:t>
            </a:r>
            <a:r>
              <a:rPr lang="he-IL" sz="2199">
                <a:solidFill>
                  <a:srgbClr val="000000"/>
                </a:solidFill>
                <a:latin typeface="DM Sans"/>
                <a:ea typeface="DM Sans"/>
                <a:sym typeface="DM Sans"/>
                <a:rtl/>
              </a:rPr>
              <a:t> ולכן </a:t>
            </a:r>
          </a:p>
          <a:p>
            <a:pPr algn="r" rtl="1">
              <a:lnSpc>
                <a:spcPts val="3981"/>
              </a:lnSpc>
            </a:pPr>
            <a:r>
              <a:rPr lang="he-IL" sz="2199">
                <a:solidFill>
                  <a:srgbClr val="000000"/>
                </a:solidFill>
                <a:latin typeface="DM Sans"/>
                <a:ea typeface="DM Sans"/>
                <a:sym typeface="DM Sans"/>
                <a:rtl/>
              </a:rPr>
              <a:t>מאובטח יותר.</a:t>
            </a:r>
          </a:p>
          <a:p>
            <a:pPr algn="just" rtl="1">
              <a:lnSpc>
                <a:spcPts val="3981"/>
              </a:lnSpc>
            </a:pPr>
            <a:r>
              <a:rPr lang="en-US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3</a:t>
            </a:r>
            <a:r>
              <a:rPr lang="ar-EG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.</a:t>
            </a:r>
            <a:r>
              <a:rPr lang="ar-EG" sz="2199">
                <a:solidFill>
                  <a:srgbClr val="000000"/>
                </a:solidFill>
                <a:latin typeface="DM Sans"/>
                <a:ea typeface="DM Sans"/>
                <a:sym typeface="DM Sans"/>
                <a:rtl/>
              </a:rPr>
              <a:t> </a:t>
            </a:r>
            <a:r>
              <a:rPr lang="he-IL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ללא אימות:</a:t>
            </a:r>
            <a:r>
              <a:rPr lang="he-IL" sz="2199">
                <a:solidFill>
                  <a:srgbClr val="000000"/>
                </a:solidFill>
                <a:latin typeface="DM Sans"/>
                <a:ea typeface="DM Sans"/>
                <a:sym typeface="DM Sans"/>
                <a:rtl/>
              </a:rPr>
              <a:t> במקרים מסוימים, ייתכן שממשקי </a:t>
            </a:r>
            <a:r>
              <a:rPr lang="en-US" sz="2199">
                <a:solidFill>
                  <a:srgbClr val="000000"/>
                </a:solidFill>
                <a:latin typeface="DM Sans"/>
                <a:ea typeface="DM Sans"/>
                <a:sym typeface="DM Sans"/>
              </a:rPr>
              <a:t>API</a:t>
            </a:r>
            <a:r>
              <a:rPr lang="he-IL" sz="2199">
                <a:solidFill>
                  <a:srgbClr val="000000"/>
                </a:solidFill>
                <a:latin typeface="DM Sans"/>
                <a:ea typeface="DM Sans"/>
                <a:sym typeface="DM Sans"/>
                <a:rtl/>
              </a:rPr>
              <a:t> לא ידרשו שום אימות.  נפוץ עבור מידע או שירותים ציבוריים שהאבטחה בהם אינה קריטית.</a:t>
            </a:r>
          </a:p>
          <a:p>
            <a:pPr marL="474979" lvl="1" indent="-237490" algn="r" rtl="1">
              <a:lnSpc>
                <a:spcPts val="3981"/>
              </a:lnSpc>
              <a:buFont typeface="Arial"/>
              <a:buChar char="•"/>
            </a:pPr>
            <a:r>
              <a:rPr lang="he-IL" sz="2199">
                <a:solidFill>
                  <a:srgbClr val="000000"/>
                </a:solidFill>
                <a:latin typeface="DM Sans"/>
                <a:ea typeface="DM Sans"/>
                <a:sym typeface="DM Sans"/>
                <a:rtl/>
              </a:rPr>
              <a:t>קיימות שיטות אימות נוספות אך אלו העיקריות</a:t>
            </a:r>
          </a:p>
          <a:p>
            <a:pPr algn="r" rtl="1">
              <a:lnSpc>
                <a:spcPts val="3654"/>
              </a:lnSpc>
            </a:pPr>
            <a:endParaRPr lang="he-IL" sz="2199">
              <a:solidFill>
                <a:srgbClr val="000000"/>
              </a:solidFill>
              <a:latin typeface="DM Sans"/>
              <a:ea typeface="DM Sans"/>
              <a:sym typeface="DM Sans"/>
              <a:rtl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0" y="-76200"/>
            <a:ext cx="1933960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API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4006840" y="4633288"/>
            <a:ext cx="9862315" cy="5182646"/>
          </a:xfrm>
          <a:custGeom>
            <a:avLst/>
            <a:gdLst/>
            <a:ahLst/>
            <a:cxnLst/>
            <a:rect l="l" t="t" r="r" b="b"/>
            <a:pathLst>
              <a:path w="9862315" h="5182646">
                <a:moveTo>
                  <a:pt x="0" y="0"/>
                </a:moveTo>
                <a:lnTo>
                  <a:pt x="9862315" y="0"/>
                </a:lnTo>
                <a:lnTo>
                  <a:pt x="9862315" y="5182646"/>
                </a:lnTo>
                <a:lnTo>
                  <a:pt x="0" y="51826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12216288" y="258095"/>
            <a:ext cx="5943194" cy="871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7175"/>
              </a:lnSpc>
            </a:pPr>
            <a:r>
              <a:rPr lang="he-IL" sz="5199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רכיבים מרכזיים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78403" y="1955559"/>
            <a:ext cx="16380897" cy="1447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30"/>
              </a:lnSpc>
            </a:pPr>
            <a:r>
              <a:rPr lang="en-US" sz="35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     API Server</a:t>
            </a:r>
          </a:p>
          <a:p>
            <a:pPr algn="r" rtl="1">
              <a:lnSpc>
                <a:spcPts val="3312"/>
              </a:lnSpc>
            </a:pPr>
            <a:r>
              <a:rPr lang="ar-EG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                     </a:t>
            </a:r>
            <a:r>
              <a:rPr lang="he-IL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השרת של ה-</a:t>
            </a:r>
            <a:r>
              <a:rPr lang="en-US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API</a:t>
            </a:r>
            <a:r>
              <a:rPr lang="he-IL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מעבד את הבקשה ומייצר תגובה. </a:t>
            </a:r>
          </a:p>
          <a:p>
            <a:pPr algn="r" rtl="1">
              <a:lnSpc>
                <a:spcPts val="3312"/>
              </a:lnSpc>
            </a:pPr>
            <a:r>
              <a:rPr lang="ar-EG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                     </a:t>
            </a:r>
            <a:r>
              <a:rPr lang="he-IL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הדבר עשוי לכלול אחזור נתונים ממסד נתונים, עיבוד נתונים או קריאה ל- </a:t>
            </a:r>
            <a:r>
              <a:rPr lang="en-US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API</a:t>
            </a:r>
            <a:r>
              <a:rPr lang="he-IL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אחר לביצוע משימה ספציפית.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-76200"/>
            <a:ext cx="1933960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API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185044" y="4530597"/>
            <a:ext cx="6131985" cy="5566714"/>
          </a:xfrm>
          <a:custGeom>
            <a:avLst/>
            <a:gdLst/>
            <a:ahLst/>
            <a:cxnLst/>
            <a:rect l="l" t="t" r="r" b="b"/>
            <a:pathLst>
              <a:path w="6131985" h="5566714">
                <a:moveTo>
                  <a:pt x="0" y="0"/>
                </a:moveTo>
                <a:lnTo>
                  <a:pt x="6131985" y="0"/>
                </a:lnTo>
                <a:lnTo>
                  <a:pt x="6131985" y="5566713"/>
                </a:lnTo>
                <a:lnTo>
                  <a:pt x="0" y="55667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379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Freeform 4"/>
          <p:cNvSpPr/>
          <p:nvPr/>
        </p:nvSpPr>
        <p:spPr>
          <a:xfrm>
            <a:off x="5671898" y="3904998"/>
            <a:ext cx="9531254" cy="2627519"/>
          </a:xfrm>
          <a:custGeom>
            <a:avLst/>
            <a:gdLst/>
            <a:ahLst/>
            <a:cxnLst/>
            <a:rect l="l" t="t" r="r" b="b"/>
            <a:pathLst>
              <a:path w="9531254" h="2627519">
                <a:moveTo>
                  <a:pt x="0" y="0"/>
                </a:moveTo>
                <a:lnTo>
                  <a:pt x="9531254" y="0"/>
                </a:lnTo>
                <a:lnTo>
                  <a:pt x="9531254" y="2627519"/>
                </a:lnTo>
                <a:lnTo>
                  <a:pt x="0" y="26275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704"/>
            </a:stretch>
          </a:blipFill>
          <a:ln w="38100" cap="sq">
            <a:solidFill>
              <a:srgbClr val="FF3131"/>
            </a:solidFill>
            <a:prstDash val="solid"/>
            <a:miter/>
          </a:ln>
        </p:spPr>
        <p:txBody>
          <a:bodyPr/>
          <a:lstStyle/>
          <a:p>
            <a:endParaRPr lang="en-IL"/>
          </a:p>
        </p:txBody>
      </p:sp>
      <p:sp>
        <p:nvSpPr>
          <p:cNvPr id="5" name="Freeform 5"/>
          <p:cNvSpPr/>
          <p:nvPr/>
        </p:nvSpPr>
        <p:spPr>
          <a:xfrm>
            <a:off x="14743332" y="6063023"/>
            <a:ext cx="724848" cy="724848"/>
          </a:xfrm>
          <a:custGeom>
            <a:avLst/>
            <a:gdLst/>
            <a:ahLst/>
            <a:cxnLst/>
            <a:rect l="l" t="t" r="r" b="b"/>
            <a:pathLst>
              <a:path w="724848" h="724848">
                <a:moveTo>
                  <a:pt x="0" y="0"/>
                </a:moveTo>
                <a:lnTo>
                  <a:pt x="724848" y="0"/>
                </a:lnTo>
                <a:lnTo>
                  <a:pt x="724848" y="724848"/>
                </a:lnTo>
                <a:lnTo>
                  <a:pt x="0" y="7248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6" name="TextBox 6"/>
          <p:cNvSpPr txBox="1"/>
          <p:nvPr/>
        </p:nvSpPr>
        <p:spPr>
          <a:xfrm>
            <a:off x="710984" y="1709565"/>
            <a:ext cx="16866033" cy="1027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32"/>
              </a:lnSpc>
            </a:pPr>
            <a:r>
              <a:rPr lang="en-US" sz="3501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API Response</a:t>
            </a:r>
          </a:p>
          <a:p>
            <a:pPr algn="just" rtl="1">
              <a:lnSpc>
                <a:spcPts val="3314"/>
              </a:lnSpc>
            </a:pPr>
            <a:r>
              <a:rPr lang="ar-EG" sz="2401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                                         </a:t>
            </a:r>
            <a:r>
              <a:rPr lang="he-IL" sz="2401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הנתונים שנשלחים על ידי השרת ללקוח בתגובה לבקשה (נהוג לעבוד עם פורמט </a:t>
            </a:r>
            <a:r>
              <a:rPr lang="en-US" sz="2401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JSON</a:t>
            </a:r>
            <a:r>
              <a:rPr lang="ar-EG" sz="2401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79898" y="1167922"/>
            <a:ext cx="4863901" cy="4553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48"/>
              </a:lnSpc>
              <a:spcBef>
                <a:spcPct val="0"/>
              </a:spcBef>
            </a:pPr>
            <a:r>
              <a:rPr lang="en-US" sz="2716" dirty="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JavaScript Object Notation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4502236" y="1620179"/>
            <a:ext cx="346802" cy="560715"/>
          </a:xfrm>
          <a:prstGeom prst="line">
            <a:avLst/>
          </a:prstGeom>
          <a:ln w="38100" cap="flat">
            <a:solidFill>
              <a:srgbClr val="737373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grpSp>
        <p:nvGrpSpPr>
          <p:cNvPr id="9" name="Group 9"/>
          <p:cNvGrpSpPr/>
          <p:nvPr/>
        </p:nvGrpSpPr>
        <p:grpSpPr>
          <a:xfrm>
            <a:off x="16194116" y="5082735"/>
            <a:ext cx="1104062" cy="730915"/>
            <a:chOff x="0" y="0"/>
            <a:chExt cx="390181" cy="2583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90181" cy="258309"/>
            </a:xfrm>
            <a:custGeom>
              <a:avLst/>
              <a:gdLst/>
              <a:ahLst/>
              <a:cxnLst/>
              <a:rect l="l" t="t" r="r" b="b"/>
              <a:pathLst>
                <a:path w="390181" h="258309">
                  <a:moveTo>
                    <a:pt x="56098" y="0"/>
                  </a:moveTo>
                  <a:lnTo>
                    <a:pt x="334084" y="0"/>
                  </a:lnTo>
                  <a:cubicBezTo>
                    <a:pt x="365065" y="0"/>
                    <a:pt x="390181" y="25116"/>
                    <a:pt x="390181" y="56098"/>
                  </a:cubicBezTo>
                  <a:lnTo>
                    <a:pt x="390181" y="202211"/>
                  </a:lnTo>
                  <a:cubicBezTo>
                    <a:pt x="390181" y="233193"/>
                    <a:pt x="365065" y="258309"/>
                    <a:pt x="334084" y="258309"/>
                  </a:cubicBezTo>
                  <a:lnTo>
                    <a:pt x="56098" y="258309"/>
                  </a:lnTo>
                  <a:cubicBezTo>
                    <a:pt x="25116" y="258309"/>
                    <a:pt x="0" y="233193"/>
                    <a:pt x="0" y="202211"/>
                  </a:cubicBezTo>
                  <a:lnTo>
                    <a:pt x="0" y="56098"/>
                  </a:lnTo>
                  <a:cubicBezTo>
                    <a:pt x="0" y="25116"/>
                    <a:pt x="25116" y="0"/>
                    <a:pt x="56098" y="0"/>
                  </a:cubicBezTo>
                  <a:close/>
                </a:path>
              </a:pathLst>
            </a:custGeom>
            <a:solidFill>
              <a:srgbClr val="FFFFFF"/>
            </a:solidFill>
            <a:ln w="127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IL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5204294" y="4189895"/>
            <a:ext cx="3083706" cy="730915"/>
            <a:chOff x="0" y="0"/>
            <a:chExt cx="1089798" cy="25830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89798" cy="258309"/>
            </a:xfrm>
            <a:custGeom>
              <a:avLst/>
              <a:gdLst/>
              <a:ahLst/>
              <a:cxnLst/>
              <a:rect l="l" t="t" r="r" b="b"/>
              <a:pathLst>
                <a:path w="1089798" h="258309">
                  <a:moveTo>
                    <a:pt x="20085" y="0"/>
                  </a:moveTo>
                  <a:lnTo>
                    <a:pt x="1069713" y="0"/>
                  </a:lnTo>
                  <a:cubicBezTo>
                    <a:pt x="1080805" y="0"/>
                    <a:pt x="1089798" y="8992"/>
                    <a:pt x="1089798" y="20085"/>
                  </a:cubicBezTo>
                  <a:lnTo>
                    <a:pt x="1089798" y="238224"/>
                  </a:lnTo>
                  <a:cubicBezTo>
                    <a:pt x="1089798" y="243551"/>
                    <a:pt x="1087682" y="248660"/>
                    <a:pt x="1083915" y="252426"/>
                  </a:cubicBezTo>
                  <a:cubicBezTo>
                    <a:pt x="1080148" y="256193"/>
                    <a:pt x="1075040" y="258309"/>
                    <a:pt x="1069713" y="258309"/>
                  </a:cubicBezTo>
                  <a:lnTo>
                    <a:pt x="20085" y="258309"/>
                  </a:lnTo>
                  <a:cubicBezTo>
                    <a:pt x="8992" y="258309"/>
                    <a:pt x="0" y="249317"/>
                    <a:pt x="0" y="238224"/>
                  </a:cubicBezTo>
                  <a:lnTo>
                    <a:pt x="0" y="20085"/>
                  </a:lnTo>
                  <a:cubicBezTo>
                    <a:pt x="0" y="14758"/>
                    <a:pt x="2116" y="9649"/>
                    <a:pt x="5883" y="5883"/>
                  </a:cubicBezTo>
                  <a:cubicBezTo>
                    <a:pt x="9649" y="2116"/>
                    <a:pt x="14758" y="0"/>
                    <a:pt x="20085" y="0"/>
                  </a:cubicBezTo>
                  <a:close/>
                </a:path>
              </a:pathLst>
            </a:custGeom>
            <a:solidFill>
              <a:srgbClr val="FFFFFF"/>
            </a:solidFill>
            <a:ln w="127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IL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566718" y="3287531"/>
            <a:ext cx="2260614" cy="730915"/>
            <a:chOff x="0" y="0"/>
            <a:chExt cx="798913" cy="25830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98913" cy="258309"/>
            </a:xfrm>
            <a:custGeom>
              <a:avLst/>
              <a:gdLst/>
              <a:ahLst/>
              <a:cxnLst/>
              <a:rect l="l" t="t" r="r" b="b"/>
              <a:pathLst>
                <a:path w="798913" h="258309">
                  <a:moveTo>
                    <a:pt x="27398" y="0"/>
                  </a:moveTo>
                  <a:lnTo>
                    <a:pt x="771515" y="0"/>
                  </a:lnTo>
                  <a:cubicBezTo>
                    <a:pt x="786646" y="0"/>
                    <a:pt x="798913" y="12266"/>
                    <a:pt x="798913" y="27398"/>
                  </a:cubicBezTo>
                  <a:lnTo>
                    <a:pt x="798913" y="230911"/>
                  </a:lnTo>
                  <a:cubicBezTo>
                    <a:pt x="798913" y="238178"/>
                    <a:pt x="796026" y="245146"/>
                    <a:pt x="790888" y="250284"/>
                  </a:cubicBezTo>
                  <a:cubicBezTo>
                    <a:pt x="785750" y="255422"/>
                    <a:pt x="778781" y="258309"/>
                    <a:pt x="771515" y="258309"/>
                  </a:cubicBezTo>
                  <a:lnTo>
                    <a:pt x="27398" y="258309"/>
                  </a:lnTo>
                  <a:cubicBezTo>
                    <a:pt x="12266" y="258309"/>
                    <a:pt x="0" y="246043"/>
                    <a:pt x="0" y="230911"/>
                  </a:cubicBezTo>
                  <a:lnTo>
                    <a:pt x="0" y="27398"/>
                  </a:lnTo>
                  <a:cubicBezTo>
                    <a:pt x="0" y="20131"/>
                    <a:pt x="2887" y="13163"/>
                    <a:pt x="8025" y="8025"/>
                  </a:cubicBezTo>
                  <a:cubicBezTo>
                    <a:pt x="13163" y="2887"/>
                    <a:pt x="20131" y="0"/>
                    <a:pt x="27398" y="0"/>
                  </a:cubicBezTo>
                  <a:close/>
                </a:path>
              </a:pathLst>
            </a:custGeom>
            <a:solidFill>
              <a:srgbClr val="FFFFFF"/>
            </a:solidFill>
            <a:ln w="127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IL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5204294" y="3380679"/>
            <a:ext cx="3083706" cy="2263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3673"/>
              </a:lnSpc>
            </a:pPr>
            <a:r>
              <a:rPr lang="en-US" sz="266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Status Code</a:t>
            </a:r>
          </a:p>
          <a:p>
            <a:pPr algn="just" rtl="1">
              <a:lnSpc>
                <a:spcPts val="3673"/>
              </a:lnSpc>
            </a:pPr>
            <a:endParaRPr lang="en-US" sz="2662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algn="ctr" rtl="1">
              <a:lnSpc>
                <a:spcPts val="3673"/>
              </a:lnSpc>
            </a:pPr>
            <a:r>
              <a:rPr lang="en-US" sz="266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Reponse Headers</a:t>
            </a:r>
            <a:r>
              <a:rPr lang="ar-EG" sz="266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  <a:rtl/>
              </a:rPr>
              <a:t> </a:t>
            </a:r>
          </a:p>
          <a:p>
            <a:pPr algn="just" rtl="1">
              <a:lnSpc>
                <a:spcPts val="3673"/>
              </a:lnSpc>
            </a:pPr>
            <a:endParaRPr lang="ar-EG" sz="2662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  <a:rtl/>
            </a:endParaRPr>
          </a:p>
          <a:p>
            <a:pPr algn="ctr" rtl="1">
              <a:lnSpc>
                <a:spcPts val="3673"/>
              </a:lnSpc>
            </a:pPr>
            <a:r>
              <a:rPr lang="en-US" sz="266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Body</a:t>
            </a:r>
            <a:r>
              <a:rPr lang="ar-EG" sz="266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  <a:rtl/>
              </a:rPr>
              <a:t> </a:t>
            </a:r>
          </a:p>
        </p:txBody>
      </p:sp>
      <p:sp>
        <p:nvSpPr>
          <p:cNvPr id="16" name="AutoShape 16"/>
          <p:cNvSpPr/>
          <p:nvPr/>
        </p:nvSpPr>
        <p:spPr>
          <a:xfrm flipV="1">
            <a:off x="15047399" y="5490269"/>
            <a:ext cx="1038639" cy="24436"/>
          </a:xfrm>
          <a:prstGeom prst="line">
            <a:avLst/>
          </a:prstGeom>
          <a:ln w="47625" cap="flat">
            <a:solidFill>
              <a:srgbClr val="E52155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sp>
        <p:nvSpPr>
          <p:cNvPr id="17" name="AutoShape 17"/>
          <p:cNvSpPr/>
          <p:nvPr/>
        </p:nvSpPr>
        <p:spPr>
          <a:xfrm flipV="1">
            <a:off x="11977024" y="4477728"/>
            <a:ext cx="3224986" cy="154916"/>
          </a:xfrm>
          <a:prstGeom prst="line">
            <a:avLst/>
          </a:prstGeom>
          <a:ln w="47625" cap="flat">
            <a:solidFill>
              <a:srgbClr val="E52155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sp>
        <p:nvSpPr>
          <p:cNvPr id="18" name="AutoShape 18"/>
          <p:cNvSpPr/>
          <p:nvPr/>
        </p:nvSpPr>
        <p:spPr>
          <a:xfrm flipV="1">
            <a:off x="7159898" y="3665188"/>
            <a:ext cx="8308283" cy="341918"/>
          </a:xfrm>
          <a:prstGeom prst="line">
            <a:avLst/>
          </a:prstGeom>
          <a:ln w="47625" cap="flat">
            <a:solidFill>
              <a:srgbClr val="E52155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sp>
        <p:nvSpPr>
          <p:cNvPr id="19" name="Freeform 19"/>
          <p:cNvSpPr/>
          <p:nvPr/>
        </p:nvSpPr>
        <p:spPr>
          <a:xfrm>
            <a:off x="11820876" y="6962864"/>
            <a:ext cx="5916064" cy="3108892"/>
          </a:xfrm>
          <a:custGeom>
            <a:avLst/>
            <a:gdLst/>
            <a:ahLst/>
            <a:cxnLst/>
            <a:rect l="l" t="t" r="r" b="b"/>
            <a:pathLst>
              <a:path w="5916064" h="3108892">
                <a:moveTo>
                  <a:pt x="0" y="0"/>
                </a:moveTo>
                <a:lnTo>
                  <a:pt x="5916064" y="0"/>
                </a:lnTo>
                <a:lnTo>
                  <a:pt x="5916064" y="3108892"/>
                </a:lnTo>
                <a:lnTo>
                  <a:pt x="0" y="31088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0" name="TextBox 20"/>
          <p:cNvSpPr txBox="1"/>
          <p:nvPr/>
        </p:nvSpPr>
        <p:spPr>
          <a:xfrm>
            <a:off x="12344806" y="258095"/>
            <a:ext cx="5943194" cy="871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7176"/>
              </a:lnSpc>
            </a:pPr>
            <a:r>
              <a:rPr lang="he-IL" sz="520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רכיבים מרכזיים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0" y="-76200"/>
            <a:ext cx="1933960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API</a:t>
            </a:r>
          </a:p>
        </p:txBody>
      </p:sp>
      <p:sp>
        <p:nvSpPr>
          <p:cNvPr id="22" name="Freeform 22"/>
          <p:cNvSpPr/>
          <p:nvPr/>
        </p:nvSpPr>
        <p:spPr>
          <a:xfrm>
            <a:off x="185044" y="3655806"/>
            <a:ext cx="5486854" cy="874791"/>
          </a:xfrm>
          <a:custGeom>
            <a:avLst/>
            <a:gdLst/>
            <a:ahLst/>
            <a:cxnLst/>
            <a:rect l="l" t="t" r="r" b="b"/>
            <a:pathLst>
              <a:path w="5486854" h="874791">
                <a:moveTo>
                  <a:pt x="0" y="0"/>
                </a:moveTo>
                <a:lnTo>
                  <a:pt x="5486854" y="0"/>
                </a:lnTo>
                <a:lnTo>
                  <a:pt x="5486854" y="874791"/>
                </a:lnTo>
                <a:lnTo>
                  <a:pt x="0" y="87479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371420" r="-17525" b="-358974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3" name="Freeform 23"/>
          <p:cNvSpPr/>
          <p:nvPr/>
        </p:nvSpPr>
        <p:spPr>
          <a:xfrm>
            <a:off x="4502236" y="3655806"/>
            <a:ext cx="1169662" cy="351736"/>
          </a:xfrm>
          <a:custGeom>
            <a:avLst/>
            <a:gdLst/>
            <a:ahLst/>
            <a:cxnLst/>
            <a:rect l="l" t="t" r="r" b="b"/>
            <a:pathLst>
              <a:path w="1169662" h="351736">
                <a:moveTo>
                  <a:pt x="0" y="0"/>
                </a:moveTo>
                <a:lnTo>
                  <a:pt x="1169662" y="0"/>
                </a:lnTo>
                <a:lnTo>
                  <a:pt x="1169662" y="351736"/>
                </a:lnTo>
                <a:lnTo>
                  <a:pt x="0" y="35173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4" name="TextBox 24"/>
          <p:cNvSpPr txBox="1"/>
          <p:nvPr/>
        </p:nvSpPr>
        <p:spPr>
          <a:xfrm>
            <a:off x="8516660" y="3258956"/>
            <a:ext cx="6920727" cy="251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070"/>
              </a:lnSpc>
            </a:pPr>
            <a:r>
              <a:rPr lang="en-US" sz="15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(200-299 - Successful  /  400-499 - Client Error / 500-599 - Server Error)</a:t>
            </a:r>
          </a:p>
        </p:txBody>
      </p:sp>
      <p:sp>
        <p:nvSpPr>
          <p:cNvPr id="25" name="AutoShape 25"/>
          <p:cNvSpPr/>
          <p:nvPr/>
        </p:nvSpPr>
        <p:spPr>
          <a:xfrm flipH="1" flipV="1">
            <a:off x="15204294" y="3418779"/>
            <a:ext cx="362424" cy="234209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312478" y="1736099"/>
            <a:ext cx="7041118" cy="3778733"/>
          </a:xfrm>
          <a:custGeom>
            <a:avLst/>
            <a:gdLst/>
            <a:ahLst/>
            <a:cxnLst/>
            <a:rect l="l" t="t" r="r" b="b"/>
            <a:pathLst>
              <a:path w="7041118" h="3778733">
                <a:moveTo>
                  <a:pt x="0" y="0"/>
                </a:moveTo>
                <a:lnTo>
                  <a:pt x="7041117" y="0"/>
                </a:lnTo>
                <a:lnTo>
                  <a:pt x="7041117" y="3778733"/>
                </a:lnTo>
                <a:lnTo>
                  <a:pt x="0" y="37787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en-IL"/>
          </a:p>
        </p:txBody>
      </p:sp>
      <p:sp>
        <p:nvSpPr>
          <p:cNvPr id="4" name="Freeform 4"/>
          <p:cNvSpPr/>
          <p:nvPr/>
        </p:nvSpPr>
        <p:spPr>
          <a:xfrm>
            <a:off x="2415719" y="3020015"/>
            <a:ext cx="7883007" cy="4246970"/>
          </a:xfrm>
          <a:custGeom>
            <a:avLst/>
            <a:gdLst/>
            <a:ahLst/>
            <a:cxnLst/>
            <a:rect l="l" t="t" r="r" b="b"/>
            <a:pathLst>
              <a:path w="7883007" h="4246970">
                <a:moveTo>
                  <a:pt x="0" y="0"/>
                </a:moveTo>
                <a:lnTo>
                  <a:pt x="7883007" y="0"/>
                </a:lnTo>
                <a:lnTo>
                  <a:pt x="7883007" y="4246970"/>
                </a:lnTo>
                <a:lnTo>
                  <a:pt x="0" y="42469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en-IL"/>
          </a:p>
        </p:txBody>
      </p:sp>
      <p:sp>
        <p:nvSpPr>
          <p:cNvPr id="5" name="Freeform 5"/>
          <p:cNvSpPr/>
          <p:nvPr/>
        </p:nvSpPr>
        <p:spPr>
          <a:xfrm>
            <a:off x="4970331" y="4691875"/>
            <a:ext cx="7605959" cy="4059680"/>
          </a:xfrm>
          <a:custGeom>
            <a:avLst/>
            <a:gdLst/>
            <a:ahLst/>
            <a:cxnLst/>
            <a:rect l="l" t="t" r="r" b="b"/>
            <a:pathLst>
              <a:path w="7605959" h="4059680">
                <a:moveTo>
                  <a:pt x="0" y="0"/>
                </a:moveTo>
                <a:lnTo>
                  <a:pt x="7605959" y="0"/>
                </a:lnTo>
                <a:lnTo>
                  <a:pt x="7605959" y="4059681"/>
                </a:lnTo>
                <a:lnTo>
                  <a:pt x="0" y="40596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en-IL"/>
          </a:p>
        </p:txBody>
      </p:sp>
      <p:sp>
        <p:nvSpPr>
          <p:cNvPr id="6" name="Freeform 6"/>
          <p:cNvSpPr/>
          <p:nvPr/>
        </p:nvSpPr>
        <p:spPr>
          <a:xfrm>
            <a:off x="7912043" y="6034044"/>
            <a:ext cx="7588018" cy="4069075"/>
          </a:xfrm>
          <a:custGeom>
            <a:avLst/>
            <a:gdLst/>
            <a:ahLst/>
            <a:cxnLst/>
            <a:rect l="l" t="t" r="r" b="b"/>
            <a:pathLst>
              <a:path w="7588018" h="4069075">
                <a:moveTo>
                  <a:pt x="0" y="0"/>
                </a:moveTo>
                <a:lnTo>
                  <a:pt x="7588018" y="0"/>
                </a:lnTo>
                <a:lnTo>
                  <a:pt x="7588018" y="4069075"/>
                </a:lnTo>
                <a:lnTo>
                  <a:pt x="0" y="40690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en-IL"/>
          </a:p>
        </p:txBody>
      </p:sp>
      <p:sp>
        <p:nvSpPr>
          <p:cNvPr id="7" name="TextBox 7"/>
          <p:cNvSpPr txBox="1"/>
          <p:nvPr/>
        </p:nvSpPr>
        <p:spPr>
          <a:xfrm>
            <a:off x="5233868" y="554290"/>
            <a:ext cx="12725132" cy="1629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670"/>
              </a:lnSpc>
            </a:pPr>
            <a:r>
              <a:rPr lang="he-IL" sz="2699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נקודה חשובה!</a:t>
            </a:r>
          </a:p>
          <a:p>
            <a:pPr algn="r" rtl="1">
              <a:lnSpc>
                <a:spcPts val="4152"/>
              </a:lnSpc>
            </a:pPr>
            <a:r>
              <a:rPr lang="he-IL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עבודה עם </a:t>
            </a:r>
            <a:r>
              <a:rPr lang="en-US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API</a:t>
            </a:r>
            <a:r>
              <a:rPr lang="he-IL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יכולה להיות מאתגרת כיוון שהמימוש משתנה בין כל אתר,  לכן חשוב לקרוא את התיעוד הרלוונטי לפני שמתחילים (</a:t>
            </a:r>
            <a:r>
              <a:rPr lang="en-US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API Documentation</a:t>
            </a:r>
            <a:r>
              <a:rPr lang="ar-EG" sz="24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)</a:t>
            </a:r>
          </a:p>
        </p:txBody>
      </p:sp>
      <p:sp>
        <p:nvSpPr>
          <p:cNvPr id="8" name="AutoShape 8"/>
          <p:cNvSpPr/>
          <p:nvPr/>
        </p:nvSpPr>
        <p:spPr>
          <a:xfrm>
            <a:off x="5897880" y="5143500"/>
            <a:ext cx="649224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L"/>
          </a:p>
        </p:txBody>
      </p:sp>
      <p:sp>
        <p:nvSpPr>
          <p:cNvPr id="9" name="TextBox 9"/>
          <p:cNvSpPr txBox="1"/>
          <p:nvPr/>
        </p:nvSpPr>
        <p:spPr>
          <a:xfrm>
            <a:off x="0" y="-76200"/>
            <a:ext cx="1933960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API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4526786" y="2998777"/>
            <a:ext cx="8920632" cy="4289445"/>
          </a:xfrm>
          <a:custGeom>
            <a:avLst/>
            <a:gdLst/>
            <a:ahLst/>
            <a:cxnLst/>
            <a:rect l="l" t="t" r="r" b="b"/>
            <a:pathLst>
              <a:path w="8920632" h="4289445">
                <a:moveTo>
                  <a:pt x="0" y="0"/>
                </a:moveTo>
                <a:lnTo>
                  <a:pt x="8920633" y="0"/>
                </a:lnTo>
                <a:lnTo>
                  <a:pt x="8920633" y="4289446"/>
                </a:lnTo>
                <a:lnTo>
                  <a:pt x="0" y="42894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8462405"/>
              </p:ext>
            </p:extLst>
          </p:nvPr>
        </p:nvGraphicFramePr>
        <p:xfrm>
          <a:off x="2895405" y="2680100"/>
          <a:ext cx="12497190" cy="4926799"/>
        </p:xfrm>
        <a:graphic>
          <a:graphicData uri="http://schemas.openxmlformats.org/drawingml/2006/table">
            <a:tbl>
              <a:tblPr/>
              <a:tblGrid>
                <a:gridCol w="47036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6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669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44822"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+mn-cs"/>
                          <a:sym typeface="DM Sans Bold"/>
                        </a:rPr>
                        <a:t>API</a:t>
                      </a:r>
                      <a:endParaRPr lang="en-US" sz="110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+mn-cs"/>
                          <a:sym typeface="DM Sans Bold"/>
                        </a:rPr>
                        <a:t>Web scraping</a:t>
                      </a:r>
                      <a:endParaRPr lang="en-US" sz="110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ts val="3640"/>
                        </a:lnSpc>
                        <a:defRPr/>
                      </a:pPr>
                      <a:endParaRPr lang="en-US" sz="110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0659">
                <a:tc>
                  <a:txBody>
                    <a:bodyPr/>
                    <a:lstStyle/>
                    <a:p>
                      <a:pPr algn="ctr" rtl="1">
                        <a:lnSpc>
                          <a:spcPts val="2800"/>
                        </a:lnSpc>
                        <a:defRPr/>
                      </a:pPr>
                      <a:r>
                        <a:rPr lang="he-IL" sz="200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  <a:rtl/>
                        </a:rPr>
                        <a:t>רק מאתרים שמאפשרים נקודות קצה של 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</a:rPr>
                        <a:t>API</a:t>
                      </a:r>
                      <a:endParaRPr lang="en-US" sz="110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ts val="2800"/>
                        </a:lnSpc>
                        <a:defRPr/>
                      </a:pPr>
                      <a:r>
                        <a:rPr lang="he-IL" sz="200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  <a:rtl/>
                        </a:rPr>
                        <a:t>מאפשר לקבל נתונים מכל אתר</a:t>
                      </a:r>
                      <a:endParaRPr lang="en-US" sz="110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ts val="3640"/>
                        </a:lnSpc>
                        <a:defRPr/>
                      </a:pPr>
                      <a:r>
                        <a:rPr lang="he-IL" sz="2600" b="1" dirty="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  <a:rtl/>
                        </a:rPr>
                        <a:t>יכולת</a:t>
                      </a:r>
                      <a:endParaRPr lang="en-US" sz="1100" b="1" dirty="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0659">
                <a:tc>
                  <a:txBody>
                    <a:bodyPr/>
                    <a:lstStyle/>
                    <a:p>
                      <a:pPr algn="ctr" rtl="1">
                        <a:lnSpc>
                          <a:spcPts val="2800"/>
                        </a:lnSpc>
                        <a:defRPr/>
                      </a:pPr>
                      <a:r>
                        <a:rPr lang="he-IL" sz="200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  <a:rtl/>
                        </a:rPr>
                        <a:t>מהיר הודות לגישה ישירה לנתונים</a:t>
                      </a:r>
                      <a:endParaRPr lang="en-US" sz="110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ts val="2800"/>
                        </a:lnSpc>
                        <a:defRPr/>
                      </a:pPr>
                      <a:r>
                        <a:rPr lang="he-IL" sz="200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  <a:rtl/>
                        </a:rPr>
                        <a:t>עלול להיות איטי אם יש הרבה דפים לשלוף</a:t>
                      </a:r>
                      <a:endParaRPr lang="en-US" sz="110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ts val="3640"/>
                        </a:lnSpc>
                        <a:defRPr/>
                      </a:pPr>
                      <a:r>
                        <a:rPr lang="he-IL" sz="2600" b="1" dirty="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  <a:rtl/>
                        </a:rPr>
                        <a:t>מהירות</a:t>
                      </a:r>
                      <a:endParaRPr lang="en-US" sz="1100" b="1" dirty="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60659">
                <a:tc>
                  <a:txBody>
                    <a:bodyPr/>
                    <a:lstStyle/>
                    <a:p>
                      <a:pPr algn="ctr" rtl="1">
                        <a:lnSpc>
                          <a:spcPts val="2800"/>
                        </a:lnSpc>
                        <a:defRPr/>
                      </a:pPr>
                      <a:r>
                        <a:rPr lang="he-IL" sz="200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  <a:rtl/>
                        </a:rPr>
                        <a:t>השימוש חוקי כל עוד עומדים בתנאים ובהגבלות </a:t>
                      </a:r>
                      <a:endParaRPr lang="en-US" sz="110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ts val="2800"/>
                        </a:lnSpc>
                        <a:defRPr/>
                      </a:pPr>
                      <a:r>
                        <a:rPr lang="he-IL" sz="200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  <a:rtl/>
                        </a:rPr>
                        <a:t>חלק מהאתרים אינם מאפשרים 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</a:rPr>
                        <a:t>scraping</a:t>
                      </a:r>
                      <a:r>
                        <a:rPr lang="he-IL" sz="200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  <a:rtl/>
                        </a:rPr>
                        <a:t> ועלולים לחסום אותך</a:t>
                      </a:r>
                      <a:endParaRPr lang="en-US" sz="110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ts val="3640"/>
                        </a:lnSpc>
                        <a:defRPr/>
                      </a:pPr>
                      <a:r>
                        <a:rPr lang="he-IL" sz="2600" b="1" dirty="0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+mn-cs"/>
                          <a:sym typeface="DM Sans"/>
                          <a:rtl/>
                        </a:rPr>
                        <a:t>חוקיות</a:t>
                      </a:r>
                      <a:endParaRPr lang="en-US" sz="1100" b="1" dirty="0"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3737500" y="1123634"/>
            <a:ext cx="10813000" cy="1069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76"/>
              </a:lnSpc>
            </a:pPr>
            <a:r>
              <a:rPr lang="en-US" sz="635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 Vs APIs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13768329" y="4787688"/>
            <a:ext cx="3406014" cy="2765646"/>
          </a:xfrm>
          <a:custGeom>
            <a:avLst/>
            <a:gdLst/>
            <a:ahLst/>
            <a:cxnLst/>
            <a:rect l="l" t="t" r="r" b="b"/>
            <a:pathLst>
              <a:path w="3406014" h="2765646">
                <a:moveTo>
                  <a:pt x="0" y="0"/>
                </a:moveTo>
                <a:lnTo>
                  <a:pt x="3406014" y="0"/>
                </a:lnTo>
                <a:lnTo>
                  <a:pt x="3406014" y="2765646"/>
                </a:lnTo>
                <a:lnTo>
                  <a:pt x="0" y="27656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Freeform 4"/>
          <p:cNvSpPr/>
          <p:nvPr/>
        </p:nvSpPr>
        <p:spPr>
          <a:xfrm>
            <a:off x="1512415" y="4637947"/>
            <a:ext cx="4023336" cy="3868593"/>
          </a:xfrm>
          <a:custGeom>
            <a:avLst/>
            <a:gdLst/>
            <a:ahLst/>
            <a:cxnLst/>
            <a:rect l="l" t="t" r="r" b="b"/>
            <a:pathLst>
              <a:path w="4023336" h="3868593">
                <a:moveTo>
                  <a:pt x="0" y="0"/>
                </a:moveTo>
                <a:lnTo>
                  <a:pt x="4023336" y="0"/>
                </a:lnTo>
                <a:lnTo>
                  <a:pt x="4023336" y="3868593"/>
                </a:lnTo>
                <a:lnTo>
                  <a:pt x="0" y="38685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5" name="Freeform 5"/>
          <p:cNvSpPr/>
          <p:nvPr/>
        </p:nvSpPr>
        <p:spPr>
          <a:xfrm rot="-1086626">
            <a:off x="1773066" y="4911643"/>
            <a:ext cx="909534" cy="702822"/>
          </a:xfrm>
          <a:custGeom>
            <a:avLst/>
            <a:gdLst/>
            <a:ahLst/>
            <a:cxnLst/>
            <a:rect l="l" t="t" r="r" b="b"/>
            <a:pathLst>
              <a:path w="909534" h="702822">
                <a:moveTo>
                  <a:pt x="0" y="0"/>
                </a:moveTo>
                <a:lnTo>
                  <a:pt x="909534" y="0"/>
                </a:lnTo>
                <a:lnTo>
                  <a:pt x="909534" y="702822"/>
                </a:lnTo>
                <a:lnTo>
                  <a:pt x="0" y="7028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6" name="Freeform 6"/>
          <p:cNvSpPr/>
          <p:nvPr/>
        </p:nvSpPr>
        <p:spPr>
          <a:xfrm>
            <a:off x="4237834" y="7516936"/>
            <a:ext cx="619039" cy="678326"/>
          </a:xfrm>
          <a:custGeom>
            <a:avLst/>
            <a:gdLst/>
            <a:ahLst/>
            <a:cxnLst/>
            <a:rect l="l" t="t" r="r" b="b"/>
            <a:pathLst>
              <a:path w="619039" h="678326">
                <a:moveTo>
                  <a:pt x="0" y="0"/>
                </a:moveTo>
                <a:lnTo>
                  <a:pt x="619039" y="0"/>
                </a:lnTo>
                <a:lnTo>
                  <a:pt x="619039" y="678326"/>
                </a:lnTo>
                <a:lnTo>
                  <a:pt x="0" y="6783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7" name="Freeform 7"/>
          <p:cNvSpPr/>
          <p:nvPr/>
        </p:nvSpPr>
        <p:spPr>
          <a:xfrm>
            <a:off x="4742838" y="5618735"/>
            <a:ext cx="678879" cy="678879"/>
          </a:xfrm>
          <a:custGeom>
            <a:avLst/>
            <a:gdLst/>
            <a:ahLst/>
            <a:cxnLst/>
            <a:rect l="l" t="t" r="r" b="b"/>
            <a:pathLst>
              <a:path w="678879" h="678879">
                <a:moveTo>
                  <a:pt x="0" y="0"/>
                </a:moveTo>
                <a:lnTo>
                  <a:pt x="678879" y="0"/>
                </a:lnTo>
                <a:lnTo>
                  <a:pt x="678879" y="678879"/>
                </a:lnTo>
                <a:lnTo>
                  <a:pt x="0" y="67887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8" name="Freeform 8"/>
          <p:cNvSpPr/>
          <p:nvPr/>
        </p:nvSpPr>
        <p:spPr>
          <a:xfrm rot="1793191">
            <a:off x="1244012" y="7465079"/>
            <a:ext cx="1754130" cy="543241"/>
          </a:xfrm>
          <a:custGeom>
            <a:avLst/>
            <a:gdLst/>
            <a:ahLst/>
            <a:cxnLst/>
            <a:rect l="l" t="t" r="r" b="b"/>
            <a:pathLst>
              <a:path w="1754130" h="543241">
                <a:moveTo>
                  <a:pt x="0" y="0"/>
                </a:moveTo>
                <a:lnTo>
                  <a:pt x="1754131" y="0"/>
                </a:lnTo>
                <a:lnTo>
                  <a:pt x="1754131" y="543242"/>
                </a:lnTo>
                <a:lnTo>
                  <a:pt x="0" y="54324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9" name="Freeform 9"/>
          <p:cNvSpPr/>
          <p:nvPr/>
        </p:nvSpPr>
        <p:spPr>
          <a:xfrm>
            <a:off x="1225306" y="5875586"/>
            <a:ext cx="820109" cy="1051421"/>
          </a:xfrm>
          <a:custGeom>
            <a:avLst/>
            <a:gdLst/>
            <a:ahLst/>
            <a:cxnLst/>
            <a:rect l="l" t="t" r="r" b="b"/>
            <a:pathLst>
              <a:path w="820109" h="1051421">
                <a:moveTo>
                  <a:pt x="0" y="0"/>
                </a:moveTo>
                <a:lnTo>
                  <a:pt x="820108" y="0"/>
                </a:lnTo>
                <a:lnTo>
                  <a:pt x="820108" y="1051421"/>
                </a:lnTo>
                <a:lnTo>
                  <a:pt x="0" y="105142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0" name="Freeform 10"/>
          <p:cNvSpPr/>
          <p:nvPr/>
        </p:nvSpPr>
        <p:spPr>
          <a:xfrm>
            <a:off x="6527016" y="3448994"/>
            <a:ext cx="983905" cy="983905"/>
          </a:xfrm>
          <a:custGeom>
            <a:avLst/>
            <a:gdLst/>
            <a:ahLst/>
            <a:cxnLst/>
            <a:rect l="l" t="t" r="r" b="b"/>
            <a:pathLst>
              <a:path w="983905" h="983905">
                <a:moveTo>
                  <a:pt x="0" y="0"/>
                </a:moveTo>
                <a:lnTo>
                  <a:pt x="983905" y="0"/>
                </a:lnTo>
                <a:lnTo>
                  <a:pt x="983905" y="983905"/>
                </a:lnTo>
                <a:lnTo>
                  <a:pt x="0" y="98390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1" name="Freeform 11"/>
          <p:cNvSpPr/>
          <p:nvPr/>
        </p:nvSpPr>
        <p:spPr>
          <a:xfrm rot="-1638018">
            <a:off x="13114193" y="6185336"/>
            <a:ext cx="1308272" cy="1308272"/>
          </a:xfrm>
          <a:custGeom>
            <a:avLst/>
            <a:gdLst/>
            <a:ahLst/>
            <a:cxnLst/>
            <a:rect l="l" t="t" r="r" b="b"/>
            <a:pathLst>
              <a:path w="1308272" h="1308272">
                <a:moveTo>
                  <a:pt x="0" y="0"/>
                </a:moveTo>
                <a:lnTo>
                  <a:pt x="1308272" y="0"/>
                </a:lnTo>
                <a:lnTo>
                  <a:pt x="1308272" y="1308272"/>
                </a:lnTo>
                <a:lnTo>
                  <a:pt x="0" y="130827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2" name="Freeform 12"/>
          <p:cNvSpPr/>
          <p:nvPr/>
        </p:nvSpPr>
        <p:spPr>
          <a:xfrm>
            <a:off x="16265123" y="4787688"/>
            <a:ext cx="619039" cy="678326"/>
          </a:xfrm>
          <a:custGeom>
            <a:avLst/>
            <a:gdLst/>
            <a:ahLst/>
            <a:cxnLst/>
            <a:rect l="l" t="t" r="r" b="b"/>
            <a:pathLst>
              <a:path w="619039" h="678326">
                <a:moveTo>
                  <a:pt x="0" y="0"/>
                </a:moveTo>
                <a:lnTo>
                  <a:pt x="619039" y="0"/>
                </a:lnTo>
                <a:lnTo>
                  <a:pt x="619039" y="678326"/>
                </a:lnTo>
                <a:lnTo>
                  <a:pt x="0" y="6783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3" name="Freeform 13"/>
          <p:cNvSpPr/>
          <p:nvPr/>
        </p:nvSpPr>
        <p:spPr>
          <a:xfrm>
            <a:off x="13513819" y="5247052"/>
            <a:ext cx="678879" cy="678879"/>
          </a:xfrm>
          <a:custGeom>
            <a:avLst/>
            <a:gdLst/>
            <a:ahLst/>
            <a:cxnLst/>
            <a:rect l="l" t="t" r="r" b="b"/>
            <a:pathLst>
              <a:path w="678879" h="678879">
                <a:moveTo>
                  <a:pt x="0" y="0"/>
                </a:moveTo>
                <a:lnTo>
                  <a:pt x="678879" y="0"/>
                </a:lnTo>
                <a:lnTo>
                  <a:pt x="678879" y="678879"/>
                </a:lnTo>
                <a:lnTo>
                  <a:pt x="0" y="67887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4" name="Freeform 14"/>
          <p:cNvSpPr/>
          <p:nvPr/>
        </p:nvSpPr>
        <p:spPr>
          <a:xfrm rot="-1336803">
            <a:off x="14768111" y="6688461"/>
            <a:ext cx="820109" cy="1051421"/>
          </a:xfrm>
          <a:custGeom>
            <a:avLst/>
            <a:gdLst/>
            <a:ahLst/>
            <a:cxnLst/>
            <a:rect l="l" t="t" r="r" b="b"/>
            <a:pathLst>
              <a:path w="820109" h="1051421">
                <a:moveTo>
                  <a:pt x="0" y="0"/>
                </a:moveTo>
                <a:lnTo>
                  <a:pt x="820109" y="0"/>
                </a:lnTo>
                <a:lnTo>
                  <a:pt x="820109" y="1051421"/>
                </a:lnTo>
                <a:lnTo>
                  <a:pt x="0" y="105142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5" name="Freeform 15"/>
          <p:cNvSpPr/>
          <p:nvPr/>
        </p:nvSpPr>
        <p:spPr>
          <a:xfrm>
            <a:off x="15926213" y="6985094"/>
            <a:ext cx="677820" cy="677820"/>
          </a:xfrm>
          <a:custGeom>
            <a:avLst/>
            <a:gdLst/>
            <a:ahLst/>
            <a:cxnLst/>
            <a:rect l="l" t="t" r="r" b="b"/>
            <a:pathLst>
              <a:path w="677820" h="677820">
                <a:moveTo>
                  <a:pt x="0" y="0"/>
                </a:moveTo>
                <a:lnTo>
                  <a:pt x="677820" y="0"/>
                </a:lnTo>
                <a:lnTo>
                  <a:pt x="677820" y="677820"/>
                </a:lnTo>
                <a:lnTo>
                  <a:pt x="0" y="67782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6" name="Freeform 16"/>
          <p:cNvSpPr/>
          <p:nvPr/>
        </p:nvSpPr>
        <p:spPr>
          <a:xfrm>
            <a:off x="16297270" y="5733841"/>
            <a:ext cx="877073" cy="873341"/>
          </a:xfrm>
          <a:custGeom>
            <a:avLst/>
            <a:gdLst/>
            <a:ahLst/>
            <a:cxnLst/>
            <a:rect l="l" t="t" r="r" b="b"/>
            <a:pathLst>
              <a:path w="877073" h="873341">
                <a:moveTo>
                  <a:pt x="0" y="0"/>
                </a:moveTo>
                <a:lnTo>
                  <a:pt x="877073" y="0"/>
                </a:lnTo>
                <a:lnTo>
                  <a:pt x="877073" y="873341"/>
                </a:lnTo>
                <a:lnTo>
                  <a:pt x="0" y="873341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7" name="TextBox 17"/>
          <p:cNvSpPr txBox="1"/>
          <p:nvPr/>
        </p:nvSpPr>
        <p:spPr>
          <a:xfrm>
            <a:off x="7297614" y="2136217"/>
            <a:ext cx="4495952" cy="25017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0053"/>
              </a:lnSpc>
            </a:pPr>
            <a:r>
              <a:rPr lang="he-IL" sz="7285" b="1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תודה על ההקשבה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598497" y="4978256"/>
            <a:ext cx="3091007" cy="512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0"/>
              </a:lnSpc>
            </a:pPr>
            <a:r>
              <a:rPr lang="en-US" sz="3000" u="sng" dirty="0" err="1">
                <a:solidFill>
                  <a:srgbClr val="5271FF"/>
                </a:solidFill>
                <a:latin typeface="DM Sans Bold"/>
                <a:ea typeface="DM Sans Bold"/>
                <a:cs typeface="DM Sans Bold"/>
                <a:sym typeface="DM Sans Bold"/>
                <a:hlinkClick r:id="rId15" tooltip="https://colab.research.google.com/github/EitanBakirov/Economics-Data-Science/blob/main/Web_Scraping_and_APIs.ipynb"/>
              </a:rPr>
              <a:t>Colab</a:t>
            </a:r>
            <a:r>
              <a:rPr lang="en-US" sz="3000" u="sng" dirty="0">
                <a:solidFill>
                  <a:srgbClr val="5271FF"/>
                </a:solidFill>
                <a:latin typeface="DM Sans Bold"/>
                <a:ea typeface="DM Sans Bold"/>
                <a:cs typeface="DM Sans Bold"/>
                <a:sym typeface="DM Sans Bold"/>
                <a:hlinkClick r:id="rId15" tooltip="https://colab.research.google.com/github/EitanBakirov/Economics-Data-Science/blob/main/Web_Scraping_and_APIs.ipynb"/>
              </a:rPr>
              <a:t> Notebook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TextBox 3"/>
          <p:cNvSpPr txBox="1"/>
          <p:nvPr/>
        </p:nvSpPr>
        <p:spPr>
          <a:xfrm>
            <a:off x="3938733" y="3894514"/>
            <a:ext cx="9815307" cy="1594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015"/>
              </a:lnSpc>
            </a:pPr>
            <a:r>
              <a:rPr lang="en-US" sz="943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319124" y="4966770"/>
            <a:ext cx="11649752" cy="3299210"/>
          </a:xfrm>
          <a:custGeom>
            <a:avLst/>
            <a:gdLst/>
            <a:ahLst/>
            <a:cxnLst/>
            <a:rect l="l" t="t" r="r" b="b"/>
            <a:pathLst>
              <a:path w="11649752" h="3299210">
                <a:moveTo>
                  <a:pt x="0" y="0"/>
                </a:moveTo>
                <a:lnTo>
                  <a:pt x="11649752" y="0"/>
                </a:lnTo>
                <a:lnTo>
                  <a:pt x="11649752" y="3299210"/>
                </a:lnTo>
                <a:lnTo>
                  <a:pt x="0" y="32992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TextBox 3"/>
          <p:cNvSpPr txBox="1"/>
          <p:nvPr/>
        </p:nvSpPr>
        <p:spPr>
          <a:xfrm>
            <a:off x="5053928" y="336217"/>
            <a:ext cx="7794312" cy="1261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35"/>
              </a:lnSpc>
            </a:pPr>
            <a:r>
              <a:rPr lang="en-US" sz="748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262160"/>
            <a:ext cx="16370589" cy="1256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r" rtl="1">
              <a:lnSpc>
                <a:spcPts val="3761"/>
              </a:lnSpc>
              <a:buFont typeface="Arial"/>
              <a:buChar char="•"/>
            </a:pPr>
            <a:r>
              <a:rPr lang="he-IL" sz="2199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"גירוד דפי רשת" או "גרידת אינטרנט"</a:t>
            </a:r>
          </a:p>
          <a:p>
            <a:pPr marL="474979" lvl="1" indent="-237490" algn="r" rtl="1">
              <a:lnSpc>
                <a:spcPts val="3035"/>
              </a:lnSpc>
              <a:buFont typeface="Arial"/>
              <a:buChar char="•"/>
            </a:pPr>
            <a:r>
              <a:rPr lang="he-IL" sz="2199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טכניקה המשמשת לחילוץ נתונים מאתרים על ידי ניתוח תוכן ה-</a:t>
            </a:r>
            <a:r>
              <a:rPr lang="en-US" sz="2199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HTML</a:t>
            </a:r>
            <a:r>
              <a:rPr lang="he-IL" sz="2199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שלהם, כגון טקסט, תמונות או קישורים.</a:t>
            </a:r>
          </a:p>
          <a:p>
            <a:pPr algn="r" rtl="1">
              <a:lnSpc>
                <a:spcPts val="3035"/>
              </a:lnSpc>
            </a:pPr>
            <a:endParaRPr lang="he-IL" sz="2199" dirty="0">
              <a:solidFill>
                <a:srgbClr val="000000"/>
              </a:solidFill>
              <a:latin typeface="DM Sans Bold"/>
              <a:ea typeface="DM Sans Bold"/>
              <a:sym typeface="DM Sans Bold"/>
              <a:rtl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2382354" y="3851435"/>
            <a:ext cx="13523291" cy="3563951"/>
          </a:xfrm>
          <a:custGeom>
            <a:avLst/>
            <a:gdLst/>
            <a:ahLst/>
            <a:cxnLst/>
            <a:rect l="l" t="t" r="r" b="b"/>
            <a:pathLst>
              <a:path w="13523291" h="3563951">
                <a:moveTo>
                  <a:pt x="0" y="0"/>
                </a:moveTo>
                <a:lnTo>
                  <a:pt x="13523292" y="0"/>
                </a:lnTo>
                <a:lnTo>
                  <a:pt x="13523292" y="3563951"/>
                </a:lnTo>
                <a:lnTo>
                  <a:pt x="0" y="356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0" y="-76200"/>
            <a:ext cx="4314261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834252" y="2261119"/>
            <a:ext cx="12453748" cy="378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3036"/>
              </a:lnSpc>
            </a:pPr>
            <a:r>
              <a:rPr lang="he-IL" sz="22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כשצוללים לתחום של </a:t>
            </a:r>
            <a:r>
              <a:rPr lang="en-US" sz="22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Web Scraping</a:t>
            </a:r>
            <a:r>
              <a:rPr lang="he-IL" sz="22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, יש גישות רבות שמשיגות את אותה המטרה: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048547" y="239045"/>
            <a:ext cx="5239453" cy="973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8280"/>
              </a:lnSpc>
            </a:pPr>
            <a:r>
              <a:rPr lang="he-IL" sz="600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כלים וספריות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06520" y="2916716"/>
            <a:ext cx="12963237" cy="6405722"/>
          </a:xfrm>
          <a:custGeom>
            <a:avLst/>
            <a:gdLst/>
            <a:ahLst/>
            <a:cxnLst/>
            <a:rect l="l" t="t" r="r" b="b"/>
            <a:pathLst>
              <a:path w="12963237" h="6405722">
                <a:moveTo>
                  <a:pt x="0" y="0"/>
                </a:moveTo>
                <a:lnTo>
                  <a:pt x="12963237" y="0"/>
                </a:lnTo>
                <a:lnTo>
                  <a:pt x="12963237" y="6405722"/>
                </a:lnTo>
                <a:lnTo>
                  <a:pt x="0" y="64057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9144000" y="2023566"/>
            <a:ext cx="8610925" cy="4914726"/>
          </a:xfrm>
          <a:custGeom>
            <a:avLst/>
            <a:gdLst/>
            <a:ahLst/>
            <a:cxnLst/>
            <a:rect l="l" t="t" r="r" b="b"/>
            <a:pathLst>
              <a:path w="8610925" h="4914726">
                <a:moveTo>
                  <a:pt x="0" y="0"/>
                </a:moveTo>
                <a:lnTo>
                  <a:pt x="8610925" y="0"/>
                </a:lnTo>
                <a:lnTo>
                  <a:pt x="8610925" y="4914725"/>
                </a:lnTo>
                <a:lnTo>
                  <a:pt x="0" y="49147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AutoShape 4"/>
          <p:cNvSpPr/>
          <p:nvPr/>
        </p:nvSpPr>
        <p:spPr>
          <a:xfrm flipV="1">
            <a:off x="4115823" y="2492858"/>
            <a:ext cx="5977176" cy="1988070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sp>
        <p:nvSpPr>
          <p:cNvPr id="5" name="AutoShape 5"/>
          <p:cNvSpPr/>
          <p:nvPr/>
        </p:nvSpPr>
        <p:spPr>
          <a:xfrm flipV="1">
            <a:off x="4664999" y="4152848"/>
            <a:ext cx="4794802" cy="1629041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sp>
        <p:nvSpPr>
          <p:cNvPr id="6" name="AutoShape 6"/>
          <p:cNvSpPr/>
          <p:nvPr/>
        </p:nvSpPr>
        <p:spPr>
          <a:xfrm flipV="1">
            <a:off x="8285123" y="6577703"/>
            <a:ext cx="3729960" cy="999440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  <p:sp>
        <p:nvSpPr>
          <p:cNvPr id="7" name="Freeform 7"/>
          <p:cNvSpPr/>
          <p:nvPr/>
        </p:nvSpPr>
        <p:spPr>
          <a:xfrm>
            <a:off x="12804376" y="8443157"/>
            <a:ext cx="874906" cy="879281"/>
          </a:xfrm>
          <a:custGeom>
            <a:avLst/>
            <a:gdLst/>
            <a:ahLst/>
            <a:cxnLst/>
            <a:rect l="l" t="t" r="r" b="b"/>
            <a:pathLst>
              <a:path w="874906" h="879281">
                <a:moveTo>
                  <a:pt x="0" y="0"/>
                </a:moveTo>
                <a:lnTo>
                  <a:pt x="874906" y="0"/>
                </a:lnTo>
                <a:lnTo>
                  <a:pt x="874906" y="879281"/>
                </a:lnTo>
                <a:lnTo>
                  <a:pt x="0" y="8792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8" name="TextBox 8"/>
          <p:cNvSpPr txBox="1"/>
          <p:nvPr/>
        </p:nvSpPr>
        <p:spPr>
          <a:xfrm>
            <a:off x="706520" y="2254136"/>
            <a:ext cx="4278992" cy="662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5426"/>
              </a:lnSpc>
            </a:pPr>
            <a:r>
              <a:rPr lang="he-IL" sz="3932">
                <a:solidFill>
                  <a:srgbClr val="5271FF"/>
                </a:solidFill>
                <a:latin typeface="DM Sans Bold"/>
                <a:ea typeface="DM Sans Bold"/>
                <a:sym typeface="DM Sans Bold"/>
                <a:rtl/>
              </a:rPr>
              <a:t>קוד מקור </a:t>
            </a:r>
            <a:r>
              <a:rPr lang="en-US" sz="3932">
                <a:solidFill>
                  <a:srgbClr val="5271FF"/>
                </a:solidFill>
                <a:latin typeface="DM Sans Bold"/>
                <a:ea typeface="DM Sans Bold"/>
                <a:sym typeface="DM Sans Bold"/>
              </a:rPr>
              <a:t>HTML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616600" y="1360986"/>
            <a:ext cx="2138325" cy="662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5426"/>
              </a:lnSpc>
            </a:pPr>
            <a:r>
              <a:rPr lang="he-IL" sz="3932">
                <a:solidFill>
                  <a:srgbClr val="5271FF"/>
                </a:solidFill>
                <a:latin typeface="DM Sans Bold"/>
                <a:ea typeface="DM Sans Bold"/>
                <a:sym typeface="DM Sans Bold"/>
                <a:rtl/>
              </a:rPr>
              <a:t>דף </a:t>
            </a:r>
            <a:r>
              <a:rPr lang="en-US" sz="3932">
                <a:solidFill>
                  <a:srgbClr val="5271FF"/>
                </a:solidFill>
                <a:latin typeface="DM Sans Bold"/>
                <a:ea typeface="DM Sans Bold"/>
                <a:sym typeface="DM Sans Bold"/>
              </a:rPr>
              <a:t>HTML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0" y="-76200"/>
            <a:ext cx="4314261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28580" y="239045"/>
            <a:ext cx="5959420" cy="973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8280"/>
              </a:lnSpc>
            </a:pPr>
            <a:r>
              <a:rPr lang="he-IL" sz="600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מושגים בסיסיים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44108" y="1215824"/>
            <a:ext cx="4556491" cy="3920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73"/>
              </a:lnSpc>
              <a:spcBef>
                <a:spcPct val="0"/>
              </a:spcBef>
            </a:pPr>
            <a:r>
              <a:rPr lang="en-US" sz="2299" dirty="0" err="1">
                <a:solidFill>
                  <a:srgbClr val="899596"/>
                </a:solidFill>
                <a:latin typeface="DM Sans Bold"/>
                <a:ea typeface="DM Sans Bold"/>
                <a:cs typeface="DM Sans Bold"/>
                <a:sym typeface="DM Sans Bold"/>
              </a:rPr>
              <a:t>HyperText</a:t>
            </a:r>
            <a:r>
              <a:rPr lang="en-US" sz="2299" dirty="0">
                <a:solidFill>
                  <a:srgbClr val="899596"/>
                </a:solidFill>
                <a:latin typeface="DM Sans Bold"/>
                <a:ea typeface="DM Sans Bold"/>
                <a:cs typeface="DM Sans Bold"/>
                <a:sym typeface="DM Sans Bold"/>
              </a:rPr>
              <a:t> Markup Language</a:t>
            </a:r>
          </a:p>
        </p:txBody>
      </p:sp>
      <p:sp>
        <p:nvSpPr>
          <p:cNvPr id="13" name="AutoShape 13"/>
          <p:cNvSpPr/>
          <p:nvPr/>
        </p:nvSpPr>
        <p:spPr>
          <a:xfrm flipV="1">
            <a:off x="1505650" y="1735138"/>
            <a:ext cx="323729" cy="560715"/>
          </a:xfrm>
          <a:prstGeom prst="line">
            <a:avLst/>
          </a:prstGeom>
          <a:ln w="38100" cap="flat">
            <a:solidFill>
              <a:srgbClr val="89959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3110243" y="2261976"/>
            <a:ext cx="3663254" cy="1134483"/>
          </a:xfrm>
          <a:custGeom>
            <a:avLst/>
            <a:gdLst/>
            <a:ahLst/>
            <a:cxnLst/>
            <a:rect l="l" t="t" r="r" b="b"/>
            <a:pathLst>
              <a:path w="3663254" h="1134483">
                <a:moveTo>
                  <a:pt x="0" y="0"/>
                </a:moveTo>
                <a:lnTo>
                  <a:pt x="3663254" y="0"/>
                </a:lnTo>
                <a:lnTo>
                  <a:pt x="3663254" y="1134483"/>
                </a:lnTo>
                <a:lnTo>
                  <a:pt x="0" y="11344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Freeform 4"/>
          <p:cNvSpPr/>
          <p:nvPr/>
        </p:nvSpPr>
        <p:spPr>
          <a:xfrm>
            <a:off x="816941" y="1625780"/>
            <a:ext cx="1877363" cy="2406875"/>
          </a:xfrm>
          <a:custGeom>
            <a:avLst/>
            <a:gdLst/>
            <a:ahLst/>
            <a:cxnLst/>
            <a:rect l="l" t="t" r="r" b="b"/>
            <a:pathLst>
              <a:path w="1877363" h="2406875">
                <a:moveTo>
                  <a:pt x="0" y="0"/>
                </a:moveTo>
                <a:lnTo>
                  <a:pt x="1877363" y="0"/>
                </a:lnTo>
                <a:lnTo>
                  <a:pt x="1877363" y="2406875"/>
                </a:lnTo>
                <a:lnTo>
                  <a:pt x="0" y="24068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5" name="TextBox 5"/>
          <p:cNvSpPr txBox="1"/>
          <p:nvPr/>
        </p:nvSpPr>
        <p:spPr>
          <a:xfrm>
            <a:off x="0" y="-76200"/>
            <a:ext cx="4314261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865519" y="1153915"/>
            <a:ext cx="9146954" cy="157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6348"/>
              </a:lnSpc>
            </a:pPr>
            <a:r>
              <a:rPr lang="he-IL" sz="4600" u="sng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ספריית </a:t>
            </a:r>
            <a:r>
              <a:rPr lang="en-US" sz="4600" u="sng" dirty="0" err="1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BeautifulSoup</a:t>
            </a:r>
            <a:endParaRPr lang="en-US" sz="4600" u="sng" dirty="0">
              <a:solidFill>
                <a:srgbClr val="000000"/>
              </a:solidFill>
              <a:latin typeface="DM Sans Bold"/>
              <a:ea typeface="DM Sans Bold"/>
              <a:sym typeface="DM Sans Bold"/>
            </a:endParaRPr>
          </a:p>
          <a:p>
            <a:pPr algn="ctr" rtl="1">
              <a:lnSpc>
                <a:spcPts val="6348"/>
              </a:lnSpc>
            </a:pPr>
            <a:r>
              <a:rPr lang="he-IL" sz="4600" u="sng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+ספריית </a:t>
            </a:r>
            <a:r>
              <a:rPr lang="en-US" sz="4600" u="sng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requests</a:t>
            </a:r>
            <a:r>
              <a:rPr lang="he-IL" sz="4600" u="sng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ב</a:t>
            </a:r>
            <a:r>
              <a:rPr lang="en-US" sz="4600" u="sng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PYTHON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52890" y="3413391"/>
            <a:ext cx="15982221" cy="1404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805"/>
              </a:lnSpc>
            </a:pPr>
            <a:r>
              <a:rPr lang="en-US" sz="2199" u="sng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requests</a:t>
            </a:r>
            <a:r>
              <a:rPr lang="he-IL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- לביצוע בקשות </a:t>
            </a:r>
            <a:r>
              <a:rPr lang="en-US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HTTP</a:t>
            </a:r>
            <a:r>
              <a:rPr lang="he-IL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לשרתי אינטרנט</a:t>
            </a:r>
          </a:p>
          <a:p>
            <a:pPr algn="r" rtl="1">
              <a:lnSpc>
                <a:spcPts val="3805"/>
              </a:lnSpc>
            </a:pPr>
            <a:r>
              <a:rPr lang="en-US" sz="2199" u="sng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BeautifulSoup</a:t>
            </a:r>
            <a:r>
              <a:rPr lang="he-IL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- לניתוח </a:t>
            </a:r>
            <a:r>
              <a:rPr lang="en-US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</a:rPr>
              <a:t>HTML</a:t>
            </a:r>
            <a:r>
              <a:rPr lang="he-IL" sz="2199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וחילוץ נתונים מדפי אינטרנט</a:t>
            </a:r>
          </a:p>
          <a:p>
            <a:pPr algn="r" rtl="1">
              <a:lnSpc>
                <a:spcPts val="3805"/>
              </a:lnSpc>
            </a:pPr>
            <a:endParaRPr lang="he-IL" sz="2199">
              <a:solidFill>
                <a:srgbClr val="000000"/>
              </a:solidFill>
              <a:latin typeface="DM Sans Bold"/>
              <a:ea typeface="DM Sans Bold"/>
              <a:sym typeface="DM Sans Bold"/>
              <a:rtl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063717" y="2329850"/>
            <a:ext cx="1964654" cy="771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48"/>
              </a:lnSpc>
            </a:pPr>
            <a:r>
              <a:rPr lang="en-US" sz="46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+</a:t>
            </a:r>
          </a:p>
        </p:txBody>
      </p:sp>
      <p:sp>
        <p:nvSpPr>
          <p:cNvPr id="9" name="Freeform 9"/>
          <p:cNvSpPr/>
          <p:nvPr/>
        </p:nvSpPr>
        <p:spPr>
          <a:xfrm>
            <a:off x="5926121" y="5143500"/>
            <a:ext cx="11333179" cy="2986765"/>
          </a:xfrm>
          <a:custGeom>
            <a:avLst/>
            <a:gdLst/>
            <a:ahLst/>
            <a:cxnLst/>
            <a:rect l="l" t="t" r="r" b="b"/>
            <a:pathLst>
              <a:path w="11333179" h="2986765">
                <a:moveTo>
                  <a:pt x="0" y="0"/>
                </a:moveTo>
                <a:lnTo>
                  <a:pt x="11333179" y="0"/>
                </a:lnTo>
                <a:lnTo>
                  <a:pt x="11333179" y="2986765"/>
                </a:lnTo>
                <a:lnTo>
                  <a:pt x="0" y="29867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en-IL"/>
          </a:p>
        </p:txBody>
      </p:sp>
      <p:sp>
        <p:nvSpPr>
          <p:cNvPr id="10" name="Freeform 10"/>
          <p:cNvSpPr/>
          <p:nvPr/>
        </p:nvSpPr>
        <p:spPr>
          <a:xfrm>
            <a:off x="11592710" y="5687592"/>
            <a:ext cx="2515946" cy="694365"/>
          </a:xfrm>
          <a:custGeom>
            <a:avLst/>
            <a:gdLst/>
            <a:ahLst/>
            <a:cxnLst/>
            <a:rect l="l" t="t" r="r" b="b"/>
            <a:pathLst>
              <a:path w="2515946" h="694365">
                <a:moveTo>
                  <a:pt x="0" y="0"/>
                </a:moveTo>
                <a:lnTo>
                  <a:pt x="2515946" y="0"/>
                </a:lnTo>
                <a:lnTo>
                  <a:pt x="2515946" y="694365"/>
                </a:lnTo>
                <a:lnTo>
                  <a:pt x="0" y="6943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1" name="Freeform 11"/>
          <p:cNvSpPr/>
          <p:nvPr/>
        </p:nvSpPr>
        <p:spPr>
          <a:xfrm>
            <a:off x="5714077" y="3100993"/>
            <a:ext cx="1299882" cy="390895"/>
          </a:xfrm>
          <a:custGeom>
            <a:avLst/>
            <a:gdLst/>
            <a:ahLst/>
            <a:cxnLst/>
            <a:rect l="l" t="t" r="r" b="b"/>
            <a:pathLst>
              <a:path w="1299882" h="390895">
                <a:moveTo>
                  <a:pt x="0" y="0"/>
                </a:moveTo>
                <a:lnTo>
                  <a:pt x="1299882" y="0"/>
                </a:lnTo>
                <a:lnTo>
                  <a:pt x="1299882" y="390895"/>
                </a:lnTo>
                <a:lnTo>
                  <a:pt x="0" y="39089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2" name="Freeform 12"/>
          <p:cNvSpPr/>
          <p:nvPr/>
        </p:nvSpPr>
        <p:spPr>
          <a:xfrm>
            <a:off x="816941" y="4032655"/>
            <a:ext cx="1299882" cy="390895"/>
          </a:xfrm>
          <a:custGeom>
            <a:avLst/>
            <a:gdLst/>
            <a:ahLst/>
            <a:cxnLst/>
            <a:rect l="l" t="t" r="r" b="b"/>
            <a:pathLst>
              <a:path w="1299882" h="390895">
                <a:moveTo>
                  <a:pt x="0" y="0"/>
                </a:moveTo>
                <a:lnTo>
                  <a:pt x="1299882" y="0"/>
                </a:lnTo>
                <a:lnTo>
                  <a:pt x="1299882" y="390895"/>
                </a:lnTo>
                <a:lnTo>
                  <a:pt x="0" y="39089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1253803" y="2042474"/>
            <a:ext cx="13128300" cy="7852021"/>
          </a:xfrm>
          <a:custGeom>
            <a:avLst/>
            <a:gdLst/>
            <a:ahLst/>
            <a:cxnLst/>
            <a:rect l="l" t="t" r="r" b="b"/>
            <a:pathLst>
              <a:path w="13128300" h="7852021">
                <a:moveTo>
                  <a:pt x="0" y="0"/>
                </a:moveTo>
                <a:lnTo>
                  <a:pt x="13128301" y="0"/>
                </a:lnTo>
                <a:lnTo>
                  <a:pt x="13128301" y="7852021"/>
                </a:lnTo>
                <a:lnTo>
                  <a:pt x="0" y="78520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1054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0" y="-76200"/>
            <a:ext cx="4314261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318388"/>
            <a:ext cx="3892824" cy="596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0"/>
              </a:lnSpc>
            </a:pPr>
            <a:r>
              <a:rPr lang="en-US" sz="3500" u="sng">
                <a:solidFill>
                  <a:srgbClr val="5271FF"/>
                </a:solidFill>
                <a:latin typeface="DM Sans Bold"/>
                <a:ea typeface="DM Sans Bold"/>
                <a:cs typeface="DM Sans Bold"/>
                <a:sym typeface="DM Sans Bold"/>
                <a:hlinkClick r:id="rId5" tooltip="https://realpython.github.io/fake-jobs/"/>
              </a:rPr>
              <a:t>Fake Jobs Site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523328" y="997539"/>
            <a:ext cx="11052929" cy="542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671"/>
              </a:lnSpc>
            </a:pPr>
            <a:r>
              <a:rPr lang="he-IL" sz="2700" u="sng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מטרה:</a:t>
            </a:r>
            <a:r>
              <a:rPr lang="he-IL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 ליצור טבלת אקסל עם פרטים על כל משרה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635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" name="Freeform 3"/>
          <p:cNvSpPr/>
          <p:nvPr/>
        </p:nvSpPr>
        <p:spPr>
          <a:xfrm>
            <a:off x="1388418" y="2117581"/>
            <a:ext cx="11590581" cy="7140719"/>
          </a:xfrm>
          <a:custGeom>
            <a:avLst/>
            <a:gdLst/>
            <a:ahLst/>
            <a:cxnLst/>
            <a:rect l="l" t="t" r="r" b="b"/>
            <a:pathLst>
              <a:path w="11590581" h="7140719">
                <a:moveTo>
                  <a:pt x="0" y="0"/>
                </a:moveTo>
                <a:lnTo>
                  <a:pt x="11590581" y="0"/>
                </a:lnTo>
                <a:lnTo>
                  <a:pt x="11590581" y="7140719"/>
                </a:lnTo>
                <a:lnTo>
                  <a:pt x="0" y="7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" name="TextBox 4"/>
          <p:cNvSpPr txBox="1"/>
          <p:nvPr/>
        </p:nvSpPr>
        <p:spPr>
          <a:xfrm>
            <a:off x="0" y="-76200"/>
            <a:ext cx="4314261" cy="7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4528">
                <a:solidFill>
                  <a:srgbClr val="737373"/>
                </a:solidFill>
                <a:latin typeface="DM Sans Bold"/>
                <a:ea typeface="DM Sans Bold"/>
                <a:cs typeface="DM Sans Bold"/>
                <a:sym typeface="DM Sans Bold"/>
              </a:rPr>
              <a:t>Web Scraping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318388"/>
            <a:ext cx="3892824" cy="596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0"/>
              </a:lnSpc>
            </a:pPr>
            <a:r>
              <a:rPr lang="en-US" sz="3500" u="sng">
                <a:solidFill>
                  <a:srgbClr val="5271FF"/>
                </a:solidFill>
                <a:latin typeface="DM Sans Bold"/>
                <a:ea typeface="DM Sans Bold"/>
                <a:cs typeface="DM Sans Bold"/>
                <a:sym typeface="DM Sans Bold"/>
                <a:hlinkClick r:id="rId4" tooltip="https://realpython.github.io/fake-jobs/"/>
              </a:rPr>
              <a:t>Fake Jobs Site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177886" y="895350"/>
            <a:ext cx="3081414" cy="542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671"/>
              </a:lnSpc>
            </a:pPr>
            <a:r>
              <a:rPr lang="he-IL" sz="2700" dirty="0">
                <a:solidFill>
                  <a:srgbClr val="000000"/>
                </a:solidFill>
                <a:latin typeface="DM Sans Bold"/>
                <a:ea typeface="DM Sans Bold"/>
                <a:sym typeface="DM Sans Bold"/>
                <a:rtl/>
              </a:rPr>
              <a:t>הצגת קוד המקור: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608</Words>
  <Application>Microsoft Office PowerPoint</Application>
  <PresentationFormat>Custom</PresentationFormat>
  <Paragraphs>126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DM Sans Bold</vt:lpstr>
      <vt:lpstr>Arial</vt:lpstr>
      <vt:lpstr>Calibri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 and APIs</dc:title>
  <cp:lastModifiedBy>Eitan Bakirov</cp:lastModifiedBy>
  <cp:revision>11</cp:revision>
  <dcterms:created xsi:type="dcterms:W3CDTF">2006-08-16T00:00:00Z</dcterms:created>
  <dcterms:modified xsi:type="dcterms:W3CDTF">2024-07-03T10:07:53Z</dcterms:modified>
  <dc:identifier>DAGIwy6krg0</dc:identifier>
</cp:coreProperties>
</file>

<file path=docProps/thumbnail.jpeg>
</file>